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oleObject"/>
  <Default Extension="vml" ContentType="application/vnd.openxmlformats-officedocument.vmlDrawin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5"/>
    <p:sldMasterId id="2147483811" r:id="rId6"/>
    <p:sldMasterId id="2147483850" r:id="rId7"/>
  </p:sldMasterIdLst>
  <p:notesMasterIdLst>
    <p:notesMasterId r:id="rId27"/>
  </p:notesMasterIdLst>
  <p:handoutMasterIdLst>
    <p:handoutMasterId r:id="rId28"/>
  </p:handoutMasterIdLst>
  <p:sldIdLst>
    <p:sldId id="1568" r:id="rId8"/>
    <p:sldId id="1667" r:id="rId9"/>
    <p:sldId id="1652" r:id="rId10"/>
    <p:sldId id="1653" r:id="rId11"/>
    <p:sldId id="1656" r:id="rId12"/>
    <p:sldId id="1657" r:id="rId13"/>
    <p:sldId id="1655" r:id="rId14"/>
    <p:sldId id="1659" r:id="rId15"/>
    <p:sldId id="1654" r:id="rId16"/>
    <p:sldId id="1658" r:id="rId17"/>
    <p:sldId id="1660" r:id="rId18"/>
    <p:sldId id="1664" r:id="rId19"/>
    <p:sldId id="1663" r:id="rId20"/>
    <p:sldId id="1665" r:id="rId21"/>
    <p:sldId id="1661" r:id="rId22"/>
    <p:sldId id="1666" r:id="rId23"/>
    <p:sldId id="1662" r:id="rId24"/>
    <p:sldId id="1431" r:id="rId25"/>
    <p:sldId id="1668" r:id="rId2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528" userDrawn="1">
          <p15:clr>
            <a:srgbClr val="A4A3A4"/>
          </p15:clr>
        </p15:guide>
        <p15:guide id="4" orient="horz" pos="1336" userDrawn="1">
          <p15:clr>
            <a:srgbClr val="A4A3A4"/>
          </p15:clr>
        </p15:guide>
        <p15:guide id="5" pos="515" userDrawn="1">
          <p15:clr>
            <a:srgbClr val="A4A3A4"/>
          </p15:clr>
        </p15:guide>
        <p15:guide id="6" pos="5253" userDrawn="1">
          <p15:clr>
            <a:srgbClr val="A4A3A4"/>
          </p15:clr>
        </p15:guide>
        <p15:guide id="7" orient="horz" pos="3848" userDrawn="1">
          <p15:clr>
            <a:srgbClr val="A4A3A4"/>
          </p15:clr>
        </p15:guide>
        <p15:guide id="8" orient="horz" pos="352">
          <p15:clr>
            <a:srgbClr val="A4A3A4"/>
          </p15:clr>
        </p15:guide>
        <p15:guide id="9" orient="horz" pos="830">
          <p15:clr>
            <a:srgbClr val="A4A3A4"/>
          </p15:clr>
        </p15:guide>
        <p15:guide id="10" orient="horz" pos="110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4C27"/>
    <a:srgbClr val="6525C5"/>
    <a:srgbClr val="000000"/>
    <a:srgbClr val="7228DF"/>
    <a:srgbClr val="5721AA"/>
    <a:srgbClr val="92D050"/>
    <a:srgbClr val="AFABAB"/>
    <a:srgbClr val="7FC4E1"/>
    <a:srgbClr val="140773"/>
    <a:srgbClr val="3F25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220" autoAdjust="0"/>
    <p:restoredTop sz="90909" autoAdjust="0"/>
  </p:normalViewPr>
  <p:slideViewPr>
    <p:cSldViewPr snapToGrid="0">
      <p:cViewPr>
        <p:scale>
          <a:sx n="112" d="100"/>
          <a:sy n="112" d="100"/>
        </p:scale>
        <p:origin x="744" y="16"/>
      </p:cViewPr>
      <p:guideLst>
        <p:guide orient="horz" pos="2160"/>
        <p:guide pos="2880"/>
        <p:guide orient="horz" pos="528"/>
        <p:guide orient="horz" pos="1336"/>
        <p:guide pos="515"/>
        <p:guide pos="5253"/>
        <p:guide orient="horz" pos="3848"/>
        <p:guide orient="horz" pos="352"/>
        <p:guide orient="horz" pos="830"/>
        <p:guide orient="horz" pos="110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40" d="100"/>
        <a:sy n="40" d="100"/>
      </p:scale>
      <p:origin x="0" y="-4504"/>
    </p:cViewPr>
  </p:sorterViewPr>
  <p:notesViewPr>
    <p:cSldViewPr snapToGrid="0">
      <p:cViewPr varScale="1">
        <p:scale>
          <a:sx n="110" d="100"/>
          <a:sy n="110" d="100"/>
        </p:scale>
        <p:origin x="43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smtClean="0"/>
              <a:t>1/9/2014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067D32-6769-4CA3-BFE8-ED6788377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37795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smtClean="0"/>
              <a:t>1/9/2014</a:t>
            </a:r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428F9E-A4AA-4F03-9491-F0509454D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42314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Prescriptive analytics not only anticipates what will happen and when it will happen, but also </a:t>
            </a:r>
            <a:r>
              <a:rPr lang="en-US" sz="1200" b="1" i="1" u="sng" kern="1200" dirty="0" smtClean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why it will happen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Further, prescriptive analytics </a:t>
            </a:r>
            <a:r>
              <a:rPr lang="en-US" sz="1400" b="1" i="1" u="sng" kern="12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suggests decision options on how to take advantage of a future opportunity or mitigate a future risk 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</a:t>
            </a:r>
            <a:r>
              <a:rPr lang="en-US" sz="1200" b="1" i="1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shows the implication of each decision option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Prescriptive analytics can continually take in new data to re-predict and re-prescribe, thus automatically improving prediction accuracy and prescribing better decision options.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A58C84-9CC0-4557-BDFB-13CA3DF5D1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158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smtClean="0"/>
              <a:t>1/9/2014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0428F9E-A4AA-4F03-9491-F0509454D9D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836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NULL"/><Relationship Id="rId1" Type="http://schemas.openxmlformats.org/officeDocument/2006/relationships/tags" Target="../tags/tag3.xml"/><Relationship Id="rId2" Type="http://schemas.openxmlformats.org/officeDocument/2006/relationships/tags" Target="../tags/tag4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NULL"/><Relationship Id="rId1" Type="http://schemas.openxmlformats.org/officeDocument/2006/relationships/tags" Target="../tags/tag19.xml"/><Relationship Id="rId2" Type="http://schemas.openxmlformats.org/officeDocument/2006/relationships/tags" Target="../tags/tag20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NULL"/><Relationship Id="rId1" Type="http://schemas.openxmlformats.org/officeDocument/2006/relationships/tags" Target="../tags/tag21.xml"/><Relationship Id="rId2" Type="http://schemas.openxmlformats.org/officeDocument/2006/relationships/tags" Target="../tags/tag2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Master" Target="../slideMasters/slideMaster1.xml"/><Relationship Id="rId3" Type="http://schemas.openxmlformats.org/officeDocument/2006/relationships/image" Target="NUL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4" Type="http://schemas.openxmlformats.org/officeDocument/2006/relationships/image" Target="NULL"/><Relationship Id="rId1" Type="http://schemas.openxmlformats.org/officeDocument/2006/relationships/tags" Target="../tags/tag25.xml"/><Relationship Id="rId2" Type="http://schemas.openxmlformats.org/officeDocument/2006/relationships/tags" Target="../tags/tag2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slideMaster" Target="../slideMasters/slideMaster3.xml"/><Relationship Id="rId3" Type="http://schemas.openxmlformats.org/officeDocument/2006/relationships/image" Target="NUL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NULL"/><Relationship Id="rId1" Type="http://schemas.openxmlformats.org/officeDocument/2006/relationships/tags" Target="../tags/tag6.xml"/><Relationship Id="rId2" Type="http://schemas.openxmlformats.org/officeDocument/2006/relationships/tags" Target="../tags/tag7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NULL"/><Relationship Id="rId1" Type="http://schemas.openxmlformats.org/officeDocument/2006/relationships/tags" Target="../tags/tag8.xml"/><Relationship Id="rId2" Type="http://schemas.openxmlformats.org/officeDocument/2006/relationships/tags" Target="../tags/tag9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4" Type="http://schemas.openxmlformats.org/officeDocument/2006/relationships/slideMaster" Target="../slideMasters/slideMaster1.xml"/><Relationship Id="rId5" Type="http://schemas.openxmlformats.org/officeDocument/2006/relationships/image" Target="NULL"/><Relationship Id="rId1" Type="http://schemas.openxmlformats.org/officeDocument/2006/relationships/tags" Target="../tags/tag10.xml"/><Relationship Id="rId2" Type="http://schemas.openxmlformats.org/officeDocument/2006/relationships/tags" Target="../tags/tag1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slideMaster" Target="../slideMasters/slideMaster1.xml"/><Relationship Id="rId3" Type="http://schemas.openxmlformats.org/officeDocument/2006/relationships/image" Target="NUL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NULL"/><Relationship Id="rId1" Type="http://schemas.openxmlformats.org/officeDocument/2006/relationships/tags" Target="../tags/tag14.xml"/><Relationship Id="rId2" Type="http://schemas.openxmlformats.org/officeDocument/2006/relationships/tags" Target="../tags/tag1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NULL"/><Relationship Id="rId1" Type="http://schemas.openxmlformats.org/officeDocument/2006/relationships/tags" Target="../tags/tag16.xml"/><Relationship Id="rId2" Type="http://schemas.openxmlformats.org/officeDocument/2006/relationships/tags" Target="../tags/tag1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0"/>
          <p:cNvSpPr/>
          <p:nvPr userDrawn="1">
            <p:custDataLst>
              <p:tags r:id="rId1"/>
            </p:custDataLst>
          </p:nvPr>
        </p:nvSpPr>
        <p:spPr bwMode="auto">
          <a:xfrm>
            <a:off x="233680" y="233680"/>
            <a:ext cx="8684843" cy="5636316"/>
          </a:xfrm>
          <a:custGeom>
            <a:avLst/>
            <a:gdLst>
              <a:gd name="connsiteX0" fmla="*/ 0 w 8684821"/>
              <a:gd name="connsiteY0" fmla="*/ 0 h 5636316"/>
              <a:gd name="connsiteX1" fmla="*/ 8684821 w 8684821"/>
              <a:gd name="connsiteY1" fmla="*/ 0 h 5636316"/>
              <a:gd name="connsiteX2" fmla="*/ 8684821 w 8684821"/>
              <a:gd name="connsiteY2" fmla="*/ 5636316 h 5636316"/>
              <a:gd name="connsiteX3" fmla="*/ 0 w 8684821"/>
              <a:gd name="connsiteY3" fmla="*/ 5636316 h 5636316"/>
              <a:gd name="connsiteX4" fmla="*/ 0 w 8684821"/>
              <a:gd name="connsiteY4" fmla="*/ 0 h 5636316"/>
              <a:gd name="connsiteX0" fmla="*/ 8684821 w 8684821"/>
              <a:gd name="connsiteY0" fmla="*/ 0 h 5636316"/>
              <a:gd name="connsiteX1" fmla="*/ 8684821 w 8684821"/>
              <a:gd name="connsiteY1" fmla="*/ 5636316 h 5636316"/>
              <a:gd name="connsiteX2" fmla="*/ 0 w 8684821"/>
              <a:gd name="connsiteY2" fmla="*/ 5636316 h 5636316"/>
              <a:gd name="connsiteX3" fmla="*/ 0 w 8684821"/>
              <a:gd name="connsiteY3" fmla="*/ 0 h 5636316"/>
              <a:gd name="connsiteX0" fmla="*/ 8684821 w 8684821"/>
              <a:gd name="connsiteY0" fmla="*/ 5636316 h 5636316"/>
              <a:gd name="connsiteX1" fmla="*/ 0 w 8684821"/>
              <a:gd name="connsiteY1" fmla="*/ 5636316 h 5636316"/>
              <a:gd name="connsiteX2" fmla="*/ 0 w 8684821"/>
              <a:gd name="connsiteY2" fmla="*/ 0 h 5636316"/>
              <a:gd name="connsiteX0" fmla="*/ 0 w 0"/>
              <a:gd name="connsiteY0" fmla="*/ 5636316 h 5636316"/>
              <a:gd name="connsiteX1" fmla="*/ 0 w 0"/>
              <a:gd name="connsiteY1" fmla="*/ 0 h 5636316"/>
              <a:gd name="connsiteX0" fmla="*/ 0 w 8684821"/>
              <a:gd name="connsiteY0" fmla="*/ 5636316 h 5636316"/>
              <a:gd name="connsiteX1" fmla="*/ 0 w 8684821"/>
              <a:gd name="connsiteY1" fmla="*/ 0 h 5636316"/>
              <a:gd name="connsiteX2" fmla="*/ 8684821 w 8684821"/>
              <a:gd name="connsiteY2" fmla="*/ 0 h 5636316"/>
              <a:gd name="connsiteX0" fmla="*/ 0 w 8684821"/>
              <a:gd name="connsiteY0" fmla="*/ 5636316 h 5636316"/>
              <a:gd name="connsiteX1" fmla="*/ 0 w 8684821"/>
              <a:gd name="connsiteY1" fmla="*/ 0 h 5636316"/>
              <a:gd name="connsiteX2" fmla="*/ 8684821 w 8684821"/>
              <a:gd name="connsiteY2" fmla="*/ 0 h 5636316"/>
              <a:gd name="connsiteX3" fmla="*/ 8684821 w 8684821"/>
              <a:gd name="connsiteY3" fmla="*/ 4412595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5" fmla="*/ 0 w 8684843"/>
              <a:gd name="connsiteY5" fmla="*/ 5636316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5" fmla="*/ 0 w 8684843"/>
              <a:gd name="connsiteY5" fmla="*/ 5636316 h 5636316"/>
              <a:gd name="connsiteX6" fmla="*/ 0 w 8684843"/>
              <a:gd name="connsiteY6" fmla="*/ 0 h 5636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84843" h="5636316">
                <a:moveTo>
                  <a:pt x="0" y="5636316"/>
                </a:moveTo>
                <a:lnTo>
                  <a:pt x="0" y="0"/>
                </a:lnTo>
                <a:lnTo>
                  <a:pt x="8684821" y="0"/>
                </a:lnTo>
                <a:lnTo>
                  <a:pt x="8684821" y="4412595"/>
                </a:lnTo>
                <a:cubicBezTo>
                  <a:pt x="8684821" y="4412595"/>
                  <a:pt x="8710016" y="5571530"/>
                  <a:pt x="7086785" y="5636316"/>
                </a:cubicBezTo>
                <a:lnTo>
                  <a:pt x="0" y="563631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28674" y="2052000"/>
            <a:ext cx="7488000" cy="162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de-DE" dirty="0" smtClean="0"/>
              <a:t>Click to </a:t>
            </a:r>
            <a:r>
              <a:rPr lang="de-DE" dirty="0" err="1" smtClean="0"/>
              <a:t>add</a:t>
            </a:r>
            <a:r>
              <a:rPr lang="de-DE" dirty="0" smtClean="0"/>
              <a:t> title</a:t>
            </a:r>
          </a:p>
        </p:txBody>
      </p:sp>
      <p:pic>
        <p:nvPicPr>
          <p:cNvPr id="8" name="Picture 7"/>
          <p:cNvPicPr>
            <a:picLocks/>
          </p:cNvPicPr>
          <p:nvPr userDrawn="1">
            <p:custDataLst>
              <p:tags r:id="rId2"/>
            </p:custDataLst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10095" y="6329934"/>
            <a:ext cx="1601978" cy="29464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2" name="Rectangle 1"/>
          <p:cNvSpPr/>
          <p:nvPr userDrawn="1"/>
        </p:nvSpPr>
        <p:spPr>
          <a:xfrm>
            <a:off x="107504" y="6237312"/>
            <a:ext cx="5760640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828000" y="4608000"/>
            <a:ext cx="4320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_</a:t>
            </a:r>
            <a:r>
              <a:rPr lang="de-DE" dirty="0" err="1" smtClean="0"/>
              <a:t>Author</a:t>
            </a:r>
            <a:endParaRPr lang="de-DE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28000" y="4878000"/>
            <a:ext cx="4320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_Sector</a:t>
            </a:r>
            <a:endParaRPr lang="de-DE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8000" y="5148000"/>
            <a:ext cx="4320000" cy="2520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_</a:t>
            </a:r>
            <a:r>
              <a:rPr lang="en-US" sz="1600" dirty="0" smtClean="0">
                <a:solidFill>
                  <a:srgbClr val="FFFFFF"/>
                </a:solidFill>
                <a:latin typeface="+mn-lt"/>
              </a:rPr>
              <a:t>November 01, 2013</a:t>
            </a:r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438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tandar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450000"/>
            <a:ext cx="8064896" cy="1008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162334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>
            <p:custDataLst>
              <p:tags r:id="rId1"/>
            </p:custDataLst>
          </p:nvPr>
        </p:nvSpPr>
        <p:spPr bwMode="auto">
          <a:xfrm>
            <a:off x="0" y="0"/>
            <a:ext cx="9144001" cy="6858001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5" name="Picture 4"/>
          <p:cNvPicPr>
            <a:picLocks/>
          </p:cNvPicPr>
          <p:nvPr userDrawn="1">
            <p:custDataLst>
              <p:tags r:id="rId2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0462" y="2628011"/>
            <a:ext cx="1243076" cy="1601991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16000"/>
            <a:ext cx="9144000" cy="666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Thank you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76388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0"/>
          <p:cNvSpPr/>
          <p:nvPr userDrawn="1">
            <p:custDataLst>
              <p:tags r:id="rId1"/>
            </p:custDataLst>
          </p:nvPr>
        </p:nvSpPr>
        <p:spPr bwMode="auto">
          <a:xfrm>
            <a:off x="233680" y="233680"/>
            <a:ext cx="8684843" cy="5636316"/>
          </a:xfrm>
          <a:custGeom>
            <a:avLst/>
            <a:gdLst>
              <a:gd name="connsiteX0" fmla="*/ 0 w 8684821"/>
              <a:gd name="connsiteY0" fmla="*/ 0 h 5636316"/>
              <a:gd name="connsiteX1" fmla="*/ 8684821 w 8684821"/>
              <a:gd name="connsiteY1" fmla="*/ 0 h 5636316"/>
              <a:gd name="connsiteX2" fmla="*/ 8684821 w 8684821"/>
              <a:gd name="connsiteY2" fmla="*/ 5636316 h 5636316"/>
              <a:gd name="connsiteX3" fmla="*/ 0 w 8684821"/>
              <a:gd name="connsiteY3" fmla="*/ 5636316 h 5636316"/>
              <a:gd name="connsiteX4" fmla="*/ 0 w 8684821"/>
              <a:gd name="connsiteY4" fmla="*/ 0 h 5636316"/>
              <a:gd name="connsiteX0" fmla="*/ 8684821 w 8684821"/>
              <a:gd name="connsiteY0" fmla="*/ 0 h 5636316"/>
              <a:gd name="connsiteX1" fmla="*/ 8684821 w 8684821"/>
              <a:gd name="connsiteY1" fmla="*/ 5636316 h 5636316"/>
              <a:gd name="connsiteX2" fmla="*/ 0 w 8684821"/>
              <a:gd name="connsiteY2" fmla="*/ 5636316 h 5636316"/>
              <a:gd name="connsiteX3" fmla="*/ 0 w 8684821"/>
              <a:gd name="connsiteY3" fmla="*/ 0 h 5636316"/>
              <a:gd name="connsiteX0" fmla="*/ 8684821 w 8684821"/>
              <a:gd name="connsiteY0" fmla="*/ 5636316 h 5636316"/>
              <a:gd name="connsiteX1" fmla="*/ 0 w 8684821"/>
              <a:gd name="connsiteY1" fmla="*/ 5636316 h 5636316"/>
              <a:gd name="connsiteX2" fmla="*/ 0 w 8684821"/>
              <a:gd name="connsiteY2" fmla="*/ 0 h 5636316"/>
              <a:gd name="connsiteX0" fmla="*/ 0 w 0"/>
              <a:gd name="connsiteY0" fmla="*/ 5636316 h 5636316"/>
              <a:gd name="connsiteX1" fmla="*/ 0 w 0"/>
              <a:gd name="connsiteY1" fmla="*/ 0 h 5636316"/>
              <a:gd name="connsiteX0" fmla="*/ 0 w 8684821"/>
              <a:gd name="connsiteY0" fmla="*/ 5636316 h 5636316"/>
              <a:gd name="connsiteX1" fmla="*/ 0 w 8684821"/>
              <a:gd name="connsiteY1" fmla="*/ 0 h 5636316"/>
              <a:gd name="connsiteX2" fmla="*/ 8684821 w 8684821"/>
              <a:gd name="connsiteY2" fmla="*/ 0 h 5636316"/>
              <a:gd name="connsiteX0" fmla="*/ 0 w 8684821"/>
              <a:gd name="connsiteY0" fmla="*/ 5636316 h 5636316"/>
              <a:gd name="connsiteX1" fmla="*/ 0 w 8684821"/>
              <a:gd name="connsiteY1" fmla="*/ 0 h 5636316"/>
              <a:gd name="connsiteX2" fmla="*/ 8684821 w 8684821"/>
              <a:gd name="connsiteY2" fmla="*/ 0 h 5636316"/>
              <a:gd name="connsiteX3" fmla="*/ 8684821 w 8684821"/>
              <a:gd name="connsiteY3" fmla="*/ 4412595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5" fmla="*/ 0 w 8684843"/>
              <a:gd name="connsiteY5" fmla="*/ 5636316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5" fmla="*/ 0 w 8684843"/>
              <a:gd name="connsiteY5" fmla="*/ 5636316 h 5636316"/>
              <a:gd name="connsiteX6" fmla="*/ 0 w 8684843"/>
              <a:gd name="connsiteY6" fmla="*/ 0 h 5636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84843" h="5636316">
                <a:moveTo>
                  <a:pt x="0" y="5636316"/>
                </a:moveTo>
                <a:lnTo>
                  <a:pt x="0" y="0"/>
                </a:lnTo>
                <a:lnTo>
                  <a:pt x="8684821" y="0"/>
                </a:lnTo>
                <a:lnTo>
                  <a:pt x="8684821" y="4412595"/>
                </a:lnTo>
                <a:cubicBezTo>
                  <a:pt x="8684821" y="4412595"/>
                  <a:pt x="8710016" y="5571530"/>
                  <a:pt x="7086785" y="5636316"/>
                </a:cubicBezTo>
                <a:lnTo>
                  <a:pt x="0" y="563631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8000">
                <a:srgbClr val="0089C4"/>
              </a:gs>
              <a:gs pos="0">
                <a:srgbClr val="0089C4"/>
              </a:gs>
              <a:gs pos="100000">
                <a:srgbClr val="629FD5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28674" y="2052000"/>
            <a:ext cx="7488000" cy="162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de-DE" dirty="0" smtClean="0"/>
              <a:t>Click to </a:t>
            </a:r>
            <a:r>
              <a:rPr lang="de-DE" dirty="0" err="1" smtClean="0"/>
              <a:t>add</a:t>
            </a:r>
            <a:r>
              <a:rPr lang="de-DE" dirty="0" smtClean="0"/>
              <a:t> title</a:t>
            </a:r>
          </a:p>
        </p:txBody>
      </p:sp>
      <p:pic>
        <p:nvPicPr>
          <p:cNvPr id="8" name="Picture 7"/>
          <p:cNvPicPr>
            <a:picLocks/>
          </p:cNvPicPr>
          <p:nvPr userDrawn="1">
            <p:custDataLst>
              <p:tags r:id="rId2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095" y="6329934"/>
            <a:ext cx="1601978" cy="29464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2" name="Rectangle 1"/>
          <p:cNvSpPr/>
          <p:nvPr userDrawn="1"/>
        </p:nvSpPr>
        <p:spPr>
          <a:xfrm>
            <a:off x="107504" y="6237312"/>
            <a:ext cx="5760640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828000" y="4608000"/>
            <a:ext cx="4320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_</a:t>
            </a:r>
            <a:r>
              <a:rPr lang="de-DE" dirty="0" err="1" smtClean="0"/>
              <a:t>Author</a:t>
            </a:r>
            <a:endParaRPr lang="de-DE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28000" y="4878000"/>
            <a:ext cx="4320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_Sector</a:t>
            </a:r>
            <a:endParaRPr lang="de-DE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8000" y="5148000"/>
            <a:ext cx="4320000" cy="2520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_</a:t>
            </a:r>
            <a:r>
              <a:rPr lang="en-US" sz="1600" dirty="0" smtClean="0">
                <a:solidFill>
                  <a:srgbClr val="FFFFFF"/>
                </a:solidFill>
                <a:latin typeface="+mn-lt"/>
              </a:rPr>
              <a:t>November 01, 2013</a:t>
            </a:r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5866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29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899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166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5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4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076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28000" y="828000"/>
            <a:ext cx="7488000" cy="51276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 smtClean="0"/>
              <a:t>Click to add title</a:t>
            </a:r>
            <a:endParaRPr lang="de-DE" dirty="0"/>
          </a:p>
        </p:txBody>
      </p:sp>
      <p:pic>
        <p:nvPicPr>
          <p:cNvPr id="11" name="Picture 1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32065" y="6425946"/>
            <a:ext cx="1080008" cy="198628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4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28000" y="1368000"/>
            <a:ext cx="7488000" cy="37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2200"/>
            </a:lvl1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subtitle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828673" y="2124000"/>
            <a:ext cx="7488000" cy="396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42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061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6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714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55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0"/>
          <p:cNvSpPr/>
          <p:nvPr userDrawn="1">
            <p:custDataLst>
              <p:tags r:id="rId1"/>
            </p:custDataLst>
          </p:nvPr>
        </p:nvSpPr>
        <p:spPr bwMode="auto">
          <a:xfrm>
            <a:off x="233680" y="233680"/>
            <a:ext cx="8684843" cy="5636316"/>
          </a:xfrm>
          <a:custGeom>
            <a:avLst/>
            <a:gdLst>
              <a:gd name="connsiteX0" fmla="*/ 0 w 8684821"/>
              <a:gd name="connsiteY0" fmla="*/ 0 h 5636316"/>
              <a:gd name="connsiteX1" fmla="*/ 8684821 w 8684821"/>
              <a:gd name="connsiteY1" fmla="*/ 0 h 5636316"/>
              <a:gd name="connsiteX2" fmla="*/ 8684821 w 8684821"/>
              <a:gd name="connsiteY2" fmla="*/ 5636316 h 5636316"/>
              <a:gd name="connsiteX3" fmla="*/ 0 w 8684821"/>
              <a:gd name="connsiteY3" fmla="*/ 5636316 h 5636316"/>
              <a:gd name="connsiteX4" fmla="*/ 0 w 8684821"/>
              <a:gd name="connsiteY4" fmla="*/ 0 h 5636316"/>
              <a:gd name="connsiteX0" fmla="*/ 8684821 w 8684821"/>
              <a:gd name="connsiteY0" fmla="*/ 0 h 5636316"/>
              <a:gd name="connsiteX1" fmla="*/ 8684821 w 8684821"/>
              <a:gd name="connsiteY1" fmla="*/ 5636316 h 5636316"/>
              <a:gd name="connsiteX2" fmla="*/ 0 w 8684821"/>
              <a:gd name="connsiteY2" fmla="*/ 5636316 h 5636316"/>
              <a:gd name="connsiteX3" fmla="*/ 0 w 8684821"/>
              <a:gd name="connsiteY3" fmla="*/ 0 h 5636316"/>
              <a:gd name="connsiteX0" fmla="*/ 8684821 w 8684821"/>
              <a:gd name="connsiteY0" fmla="*/ 5636316 h 5636316"/>
              <a:gd name="connsiteX1" fmla="*/ 0 w 8684821"/>
              <a:gd name="connsiteY1" fmla="*/ 5636316 h 5636316"/>
              <a:gd name="connsiteX2" fmla="*/ 0 w 8684821"/>
              <a:gd name="connsiteY2" fmla="*/ 0 h 5636316"/>
              <a:gd name="connsiteX0" fmla="*/ 0 w 0"/>
              <a:gd name="connsiteY0" fmla="*/ 5636316 h 5636316"/>
              <a:gd name="connsiteX1" fmla="*/ 0 w 0"/>
              <a:gd name="connsiteY1" fmla="*/ 0 h 5636316"/>
              <a:gd name="connsiteX0" fmla="*/ 0 w 8684821"/>
              <a:gd name="connsiteY0" fmla="*/ 5636316 h 5636316"/>
              <a:gd name="connsiteX1" fmla="*/ 0 w 8684821"/>
              <a:gd name="connsiteY1" fmla="*/ 0 h 5636316"/>
              <a:gd name="connsiteX2" fmla="*/ 8684821 w 8684821"/>
              <a:gd name="connsiteY2" fmla="*/ 0 h 5636316"/>
              <a:gd name="connsiteX0" fmla="*/ 0 w 8684821"/>
              <a:gd name="connsiteY0" fmla="*/ 5636316 h 5636316"/>
              <a:gd name="connsiteX1" fmla="*/ 0 w 8684821"/>
              <a:gd name="connsiteY1" fmla="*/ 0 h 5636316"/>
              <a:gd name="connsiteX2" fmla="*/ 8684821 w 8684821"/>
              <a:gd name="connsiteY2" fmla="*/ 0 h 5636316"/>
              <a:gd name="connsiteX3" fmla="*/ 8684821 w 8684821"/>
              <a:gd name="connsiteY3" fmla="*/ 4412595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5" fmla="*/ 0 w 8684843"/>
              <a:gd name="connsiteY5" fmla="*/ 5636316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5" fmla="*/ 0 w 8684843"/>
              <a:gd name="connsiteY5" fmla="*/ 5636316 h 5636316"/>
              <a:gd name="connsiteX6" fmla="*/ 0 w 8684843"/>
              <a:gd name="connsiteY6" fmla="*/ 0 h 5636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84843" h="5636316">
                <a:moveTo>
                  <a:pt x="0" y="5636316"/>
                </a:moveTo>
                <a:lnTo>
                  <a:pt x="0" y="0"/>
                </a:lnTo>
                <a:lnTo>
                  <a:pt x="8684821" y="0"/>
                </a:lnTo>
                <a:lnTo>
                  <a:pt x="8684821" y="4412595"/>
                </a:lnTo>
                <a:cubicBezTo>
                  <a:pt x="8684821" y="4412595"/>
                  <a:pt x="8710016" y="5571530"/>
                  <a:pt x="7086785" y="5636316"/>
                </a:cubicBezTo>
                <a:lnTo>
                  <a:pt x="0" y="563631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8000">
                <a:srgbClr val="0089C4"/>
              </a:gs>
              <a:gs pos="0">
                <a:srgbClr val="0089C4"/>
              </a:gs>
              <a:gs pos="100000">
                <a:srgbClr val="629FD5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000" smtClean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8" name="Picture 7"/>
          <p:cNvPicPr>
            <a:picLocks/>
          </p:cNvPicPr>
          <p:nvPr userDrawn="1">
            <p:custDataLst>
              <p:tags r:id="rId2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095" y="6329934"/>
            <a:ext cx="1601978" cy="29464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2" name="Rectangle 1"/>
          <p:cNvSpPr/>
          <p:nvPr userDrawn="1"/>
        </p:nvSpPr>
        <p:spPr>
          <a:xfrm>
            <a:off x="107504" y="6237312"/>
            <a:ext cx="5760640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828000" y="4608000"/>
            <a:ext cx="4320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_Author</a:t>
            </a:r>
            <a:endParaRPr lang="en-US" noProof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28000" y="4878000"/>
            <a:ext cx="4320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_Sector</a:t>
            </a:r>
            <a:endParaRPr lang="en-US" noProof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28000" y="5148000"/>
            <a:ext cx="4320000" cy="2520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noProof="0" smtClean="0"/>
              <a:t>_Date</a:t>
            </a:r>
          </a:p>
          <a:p>
            <a:pPr lvl="0"/>
            <a:endParaRPr lang="en-US" noProof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28674" y="2052000"/>
            <a:ext cx="7488000" cy="7674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 baseline="0">
                <a:solidFill>
                  <a:schemeClr val="bg1"/>
                </a:solidFill>
              </a:defRPr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en-US" noProof="0" dirty="0" smtClean="0"/>
              <a:t>Main Title in Title Case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828674" y="2819400"/>
            <a:ext cx="7488000" cy="6096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spcBef>
                <a:spcPts val="0"/>
              </a:spcBef>
              <a:buFontTx/>
              <a:buNone/>
              <a:defRPr sz="3600" i="1" baseline="0">
                <a:solidFill>
                  <a:schemeClr val="bg1"/>
                </a:solidFill>
              </a:defRPr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en-US" noProof="0" dirty="0" smtClean="0"/>
              <a:t>Subtitle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343806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 noProof="0" dirty="0" smtClean="0"/>
              <a:t>Main title in 28pt – subtitle in 20pt italic blue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395289" y="1600200"/>
            <a:ext cx="8353425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13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Main title in 28pt – subtitle in 20pt italic blue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99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 smtClean="0"/>
              <a:t>Main title in 28pt – subtitle in 20pt italic blue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3276600" y="53788"/>
            <a:ext cx="2667000" cy="403412"/>
          </a:xfrm>
          <a:prstGeom prst="rect">
            <a:avLst/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xmlns="" w="25400" cap="flat" cmpd="sng" algn="ctr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mtClean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62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28674" y="2052000"/>
            <a:ext cx="7488000" cy="162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tx1"/>
                </a:solidFill>
              </a:defRPr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828675" y="1368000"/>
            <a:ext cx="7488238" cy="40481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3414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>
            <p:custDataLst>
              <p:tags r:id="rId1"/>
            </p:custDataLst>
          </p:nvPr>
        </p:nvSpPr>
        <p:spPr bwMode="auto">
          <a:xfrm>
            <a:off x="0" y="0"/>
            <a:ext cx="9144001" cy="6858001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000" smtClean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4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000" y="2628000"/>
            <a:ext cx="1260172" cy="1602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0244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32065" y="6425946"/>
            <a:ext cx="1080008" cy="198628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8" name="Inhaltsplatzhalter 6"/>
          <p:cNvSpPr>
            <a:spLocks noGrp="1"/>
          </p:cNvSpPr>
          <p:nvPr>
            <p:ph sz="half" idx="2" hasCustomPrompt="1"/>
            <p:custDataLst>
              <p:tags r:id="rId2"/>
            </p:custDataLst>
          </p:nvPr>
        </p:nvSpPr>
        <p:spPr>
          <a:xfrm>
            <a:off x="1" y="-1"/>
            <a:ext cx="3487293" cy="685800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  <p:txBody>
          <a:bodyPr wrap="square" lIns="0" tIns="0" rIns="0" bIns="0"/>
          <a:lstStyle>
            <a:lvl1pPr marL="0" indent="0">
              <a:buFontTx/>
              <a:buNone/>
              <a:defRPr sz="2200">
                <a:solidFill>
                  <a:schemeClr val="tx1"/>
                </a:solidFill>
              </a:defRPr>
            </a:lvl1pPr>
          </a:lstStyle>
          <a:p>
            <a:r>
              <a:rPr lang="de-DE" dirty="0" err="1" smtClean="0">
                <a:solidFill>
                  <a:srgbClr val="FFFFFF"/>
                </a:solidFill>
              </a:rPr>
              <a:t>Choose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icon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to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add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image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3996000" y="828000"/>
            <a:ext cx="4320000" cy="54000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/>
            </a:lvl1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title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 hasCustomPrompt="1"/>
          </p:nvPr>
        </p:nvSpPr>
        <p:spPr>
          <a:xfrm>
            <a:off x="3996000" y="1368000"/>
            <a:ext cx="4320000" cy="41405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2200"/>
            </a:lvl1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subtitle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>
          <a:xfrm>
            <a:off x="3996000" y="2123999"/>
            <a:ext cx="4320000" cy="3960000"/>
          </a:xfrm>
          <a:prstGeom prst="rect">
            <a:avLst/>
          </a:prstGeom>
        </p:spPr>
        <p:txBody>
          <a:bodyPr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16000">
              <a:spcBef>
                <a:spcPts val="0"/>
              </a:spcBef>
              <a:buFont typeface="Calibri" panose="020F0502020204030204" pitchFamily="34" charset="0"/>
              <a:buChar char="─"/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06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75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32065" y="6425946"/>
            <a:ext cx="1080008" cy="198628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8" name="Inhaltsplatzhalter 6"/>
          <p:cNvSpPr>
            <a:spLocks noGrp="1"/>
          </p:cNvSpPr>
          <p:nvPr>
            <p:ph sz="half" idx="2" hasCustomPrompt="1"/>
            <p:custDataLst>
              <p:tags r:id="rId2"/>
            </p:custDataLst>
          </p:nvPr>
        </p:nvSpPr>
        <p:spPr>
          <a:xfrm>
            <a:off x="0" y="2123999"/>
            <a:ext cx="5655945" cy="3960000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  <p:txBody>
          <a:bodyPr wrap="square" lIns="0" tIns="0" rIns="0" bIns="0"/>
          <a:lstStyle>
            <a:lvl1pPr marL="0" indent="0">
              <a:buFontTx/>
              <a:buNone/>
              <a:defRPr sz="2200">
                <a:solidFill>
                  <a:schemeClr val="tx1"/>
                </a:solidFill>
              </a:defRPr>
            </a:lvl1pPr>
          </a:lstStyle>
          <a:p>
            <a:r>
              <a:rPr lang="de-DE" dirty="0" err="1" smtClean="0">
                <a:solidFill>
                  <a:srgbClr val="FFFFFF"/>
                </a:solidFill>
              </a:rPr>
              <a:t>Choose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icon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to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add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image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28000" y="828000"/>
            <a:ext cx="7488000" cy="51276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 smtClean="0"/>
              <a:t>Click to add title</a:t>
            </a:r>
            <a:endParaRPr lang="de-DE" dirty="0"/>
          </a:p>
        </p:txBody>
      </p:sp>
      <p:sp>
        <p:nvSpPr>
          <p:cNvPr id="12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28000" y="1368000"/>
            <a:ext cx="7488000" cy="37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2200"/>
            </a:lvl1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subtitle</a:t>
            </a:r>
            <a:endParaRPr lang="de-DE" dirty="0"/>
          </a:p>
        </p:txBody>
      </p:sp>
      <p:sp>
        <p:nvSpPr>
          <p:cNvPr id="9" name="Textplatzhalter 2"/>
          <p:cNvSpPr>
            <a:spLocks noGrp="1"/>
          </p:cNvSpPr>
          <p:nvPr>
            <p:ph type="body" sz="quarter" idx="14" hasCustomPrompt="1"/>
          </p:nvPr>
        </p:nvSpPr>
        <p:spPr>
          <a:xfrm>
            <a:off x="5904000" y="2124000"/>
            <a:ext cx="2412000" cy="396000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text</a:t>
            </a:r>
            <a:endParaRPr lang="de-DE" dirty="0" smtClean="0"/>
          </a:p>
          <a:p>
            <a:pPr lvl="1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text</a:t>
            </a:r>
            <a:endParaRPr lang="de-DE" dirty="0" smtClean="0"/>
          </a:p>
          <a:p>
            <a:pPr lvl="2"/>
            <a:r>
              <a:rPr lang="de-DE" sz="1600" dirty="0" smtClean="0"/>
              <a:t>Click </a:t>
            </a:r>
            <a:r>
              <a:rPr lang="de-DE" sz="1600" dirty="0" err="1" smtClean="0"/>
              <a:t>to</a:t>
            </a:r>
            <a:r>
              <a:rPr lang="de-DE" sz="1600" dirty="0" smtClean="0"/>
              <a:t> </a:t>
            </a:r>
            <a:r>
              <a:rPr lang="de-DE" sz="1600" dirty="0" err="1" smtClean="0"/>
              <a:t>add</a:t>
            </a:r>
            <a:r>
              <a:rPr lang="de-DE" sz="1600" dirty="0" smtClean="0"/>
              <a:t> </a:t>
            </a:r>
            <a:r>
              <a:rPr lang="de-DE" sz="1600" dirty="0" err="1" smtClean="0"/>
              <a:t>text</a:t>
            </a:r>
            <a:endParaRPr lang="de-DE" sz="1600" dirty="0" smtClean="0"/>
          </a:p>
          <a:p>
            <a:pPr lvl="3"/>
            <a:r>
              <a:rPr lang="de-DE" sz="1600" dirty="0" smtClean="0"/>
              <a:t>Click </a:t>
            </a:r>
            <a:r>
              <a:rPr lang="de-DE" sz="1600" dirty="0" err="1" smtClean="0"/>
              <a:t>to</a:t>
            </a:r>
            <a:r>
              <a:rPr lang="de-DE" sz="1600" dirty="0" smtClean="0"/>
              <a:t> </a:t>
            </a:r>
            <a:r>
              <a:rPr lang="de-DE" sz="1600" dirty="0" err="1" smtClean="0"/>
              <a:t>add</a:t>
            </a:r>
            <a:r>
              <a:rPr lang="de-DE" sz="1600" dirty="0" smtClean="0"/>
              <a:t> </a:t>
            </a:r>
            <a:r>
              <a:rPr lang="de-DE" sz="1600" dirty="0" err="1" smtClean="0"/>
              <a:t>text</a:t>
            </a:r>
            <a:endParaRPr lang="de-DE" sz="1600" dirty="0" smtClean="0"/>
          </a:p>
          <a:p>
            <a:pPr lvl="4"/>
            <a:r>
              <a:rPr lang="de-DE" sz="1600" dirty="0" smtClean="0"/>
              <a:t>Click </a:t>
            </a:r>
            <a:r>
              <a:rPr lang="de-DE" sz="1600" dirty="0" err="1" smtClean="0"/>
              <a:t>to</a:t>
            </a:r>
            <a:r>
              <a:rPr lang="de-DE" sz="1600" dirty="0" smtClean="0"/>
              <a:t> </a:t>
            </a:r>
            <a:r>
              <a:rPr lang="de-DE" sz="1600" dirty="0" err="1" smtClean="0"/>
              <a:t>add</a:t>
            </a:r>
            <a:r>
              <a:rPr lang="de-DE" sz="1600" dirty="0" smtClean="0"/>
              <a:t> </a:t>
            </a:r>
            <a:r>
              <a:rPr lang="de-DE" sz="1600" dirty="0" err="1" smtClean="0"/>
              <a:t>text</a:t>
            </a:r>
            <a:endParaRPr lang="de-DE" sz="1600" dirty="0" smtClean="0"/>
          </a:p>
        </p:txBody>
      </p:sp>
    </p:spTree>
    <p:extLst>
      <p:ext uri="{BB962C8B-B14F-4D97-AF65-F5344CB8AC3E}">
        <p14:creationId xmlns:p14="http://schemas.microsoft.com/office/powerpoint/2010/main" val="586185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32065" y="6425946"/>
            <a:ext cx="1080008" cy="198628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0" name="Inhaltsplatzhalter 13"/>
          <p:cNvSpPr>
            <a:spLocks noGrp="1"/>
          </p:cNvSpPr>
          <p:nvPr>
            <p:ph sz="quarter" idx="2" hasCustomPrompt="1"/>
            <p:custDataLst>
              <p:tags r:id="rId2"/>
            </p:custDataLst>
          </p:nvPr>
        </p:nvSpPr>
        <p:spPr>
          <a:xfrm>
            <a:off x="4788003" y="2123999"/>
            <a:ext cx="3527997" cy="2627998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  <p:txBody>
          <a:bodyPr wrap="square" lIns="0" tIns="0" rIns="0" bIns="0"/>
          <a:lstStyle>
            <a:lvl1pPr marL="0" indent="0">
              <a:buFontTx/>
              <a:buNone/>
              <a:defRPr sz="2200"/>
            </a:lvl1pPr>
          </a:lstStyle>
          <a:p>
            <a:r>
              <a:rPr lang="de-DE" dirty="0" err="1" smtClean="0">
                <a:solidFill>
                  <a:srgbClr val="FFFFFF"/>
                </a:solidFill>
              </a:rPr>
              <a:t>Choose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icon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to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add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image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Inhaltsplatzhalter 14"/>
          <p:cNvSpPr>
            <a:spLocks noGrp="1"/>
          </p:cNvSpPr>
          <p:nvPr>
            <p:ph sz="quarter" idx="1" hasCustomPrompt="1"/>
            <p:custDataLst>
              <p:tags r:id="rId3"/>
            </p:custDataLst>
          </p:nvPr>
        </p:nvSpPr>
        <p:spPr>
          <a:xfrm>
            <a:off x="828003" y="2123999"/>
            <a:ext cx="3527997" cy="2627998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  <p:txBody>
          <a:bodyPr wrap="square" lIns="0" tIns="0" rIns="0" bIns="0"/>
          <a:lstStyle>
            <a:lvl1pPr marL="0" indent="0">
              <a:buFontTx/>
              <a:buNone/>
              <a:defRPr sz="2200"/>
            </a:lvl1pPr>
          </a:lstStyle>
          <a:p>
            <a:r>
              <a:rPr lang="de-DE" dirty="0" err="1" smtClean="0">
                <a:solidFill>
                  <a:srgbClr val="FFFFFF"/>
                </a:solidFill>
              </a:rPr>
              <a:t>Choose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icon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to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add</a:t>
            </a:r>
            <a:r>
              <a:rPr lang="de-DE" dirty="0" smtClean="0">
                <a:solidFill>
                  <a:srgbClr val="FFFFFF"/>
                </a:solidFill>
              </a:rPr>
              <a:t> </a:t>
            </a:r>
            <a:r>
              <a:rPr lang="de-DE" dirty="0" err="1" smtClean="0">
                <a:solidFill>
                  <a:srgbClr val="FFFFFF"/>
                </a:solidFill>
              </a:rPr>
              <a:t>image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828000" y="828000"/>
            <a:ext cx="7488000" cy="512768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 smtClean="0"/>
              <a:t>Click to add title</a:t>
            </a:r>
            <a:endParaRPr lang="de-DE" dirty="0"/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28000" y="1368000"/>
            <a:ext cx="7488000" cy="37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2200"/>
            </a:lvl1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subtitle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28674" y="5004000"/>
            <a:ext cx="3528000" cy="111600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text</a:t>
            </a:r>
            <a:endParaRPr lang="de-DE" dirty="0" smtClean="0"/>
          </a:p>
          <a:p>
            <a:pPr lvl="1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text</a:t>
            </a:r>
            <a:endParaRPr lang="de-DE" dirty="0" smtClean="0"/>
          </a:p>
          <a:p>
            <a:pPr lvl="2"/>
            <a:r>
              <a:rPr lang="de-DE" sz="1600" dirty="0" smtClean="0"/>
              <a:t>Click </a:t>
            </a:r>
            <a:r>
              <a:rPr lang="de-DE" sz="1600" dirty="0" err="1" smtClean="0"/>
              <a:t>to</a:t>
            </a:r>
            <a:r>
              <a:rPr lang="de-DE" sz="1600" dirty="0" smtClean="0"/>
              <a:t> </a:t>
            </a:r>
            <a:r>
              <a:rPr lang="de-DE" sz="1600" dirty="0" err="1" smtClean="0"/>
              <a:t>add</a:t>
            </a:r>
            <a:r>
              <a:rPr lang="de-DE" sz="1600" dirty="0" smtClean="0"/>
              <a:t> </a:t>
            </a:r>
            <a:r>
              <a:rPr lang="de-DE" sz="1600" dirty="0" err="1" smtClean="0"/>
              <a:t>text</a:t>
            </a:r>
            <a:endParaRPr lang="de-DE" sz="1600" dirty="0" smtClean="0"/>
          </a:p>
          <a:p>
            <a:pPr lvl="3"/>
            <a:r>
              <a:rPr lang="de-DE" sz="1600" dirty="0" smtClean="0"/>
              <a:t>Click </a:t>
            </a:r>
            <a:r>
              <a:rPr lang="de-DE" sz="1600" dirty="0" err="1" smtClean="0"/>
              <a:t>to</a:t>
            </a:r>
            <a:r>
              <a:rPr lang="de-DE" sz="1600" dirty="0" smtClean="0"/>
              <a:t> </a:t>
            </a:r>
            <a:r>
              <a:rPr lang="de-DE" sz="1600" dirty="0" err="1" smtClean="0"/>
              <a:t>add</a:t>
            </a:r>
            <a:r>
              <a:rPr lang="de-DE" sz="1600" dirty="0" smtClean="0"/>
              <a:t> </a:t>
            </a:r>
            <a:r>
              <a:rPr lang="de-DE" sz="1600" dirty="0" err="1" smtClean="0"/>
              <a:t>text</a:t>
            </a:r>
            <a:endParaRPr lang="de-DE" sz="1600" dirty="0" smtClean="0"/>
          </a:p>
          <a:p>
            <a:pPr lvl="4"/>
            <a:endParaRPr lang="de-DE" sz="1600" dirty="0" smtClean="0"/>
          </a:p>
        </p:txBody>
      </p:sp>
      <p:sp>
        <p:nvSpPr>
          <p:cNvPr id="9" name="Textplatzhalt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788000" y="5004000"/>
            <a:ext cx="3528000" cy="111600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text</a:t>
            </a:r>
            <a:endParaRPr lang="de-DE" dirty="0" smtClean="0"/>
          </a:p>
          <a:p>
            <a:pPr lvl="1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text</a:t>
            </a:r>
            <a:endParaRPr lang="de-DE" dirty="0" smtClean="0"/>
          </a:p>
          <a:p>
            <a:pPr lvl="2"/>
            <a:r>
              <a:rPr lang="de-DE" sz="1600" dirty="0" smtClean="0"/>
              <a:t>Click </a:t>
            </a:r>
            <a:r>
              <a:rPr lang="de-DE" sz="1600" dirty="0" err="1" smtClean="0"/>
              <a:t>to</a:t>
            </a:r>
            <a:r>
              <a:rPr lang="de-DE" sz="1600" dirty="0" smtClean="0"/>
              <a:t> </a:t>
            </a:r>
            <a:r>
              <a:rPr lang="de-DE" sz="1600" dirty="0" err="1" smtClean="0"/>
              <a:t>add</a:t>
            </a:r>
            <a:r>
              <a:rPr lang="de-DE" sz="1600" dirty="0" smtClean="0"/>
              <a:t> </a:t>
            </a:r>
            <a:r>
              <a:rPr lang="de-DE" sz="1600" dirty="0" err="1" smtClean="0"/>
              <a:t>text</a:t>
            </a:r>
            <a:endParaRPr lang="de-DE" sz="1600" dirty="0" smtClean="0"/>
          </a:p>
          <a:p>
            <a:pPr lvl="3"/>
            <a:r>
              <a:rPr lang="de-DE" sz="1600" dirty="0" smtClean="0"/>
              <a:t>Click </a:t>
            </a:r>
            <a:r>
              <a:rPr lang="de-DE" sz="1600" dirty="0" err="1" smtClean="0"/>
              <a:t>to</a:t>
            </a:r>
            <a:r>
              <a:rPr lang="de-DE" sz="1600" dirty="0" smtClean="0"/>
              <a:t> </a:t>
            </a:r>
            <a:r>
              <a:rPr lang="de-DE" sz="1600" dirty="0" err="1" smtClean="0"/>
              <a:t>add</a:t>
            </a:r>
            <a:r>
              <a:rPr lang="de-DE" sz="1600" dirty="0" smtClean="0"/>
              <a:t> </a:t>
            </a:r>
            <a:r>
              <a:rPr lang="de-DE" sz="1600" dirty="0" err="1" smtClean="0"/>
              <a:t>text</a:t>
            </a:r>
            <a:endParaRPr lang="de-DE" sz="1600" dirty="0" smtClean="0"/>
          </a:p>
          <a:p>
            <a:pPr lvl="4"/>
            <a:endParaRPr lang="de-DE" sz="1600" dirty="0" smtClean="0"/>
          </a:p>
        </p:txBody>
      </p:sp>
    </p:spTree>
    <p:extLst>
      <p:ext uri="{BB962C8B-B14F-4D97-AF65-F5344CB8AC3E}">
        <p14:creationId xmlns:p14="http://schemas.microsoft.com/office/powerpoint/2010/main" val="2658063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28674" y="2052000"/>
            <a:ext cx="7488000" cy="162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tx1"/>
                </a:solidFill>
              </a:defRPr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title</a:t>
            </a:r>
            <a:endParaRPr lang="de-D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28675" y="1368000"/>
            <a:ext cx="7488238" cy="40481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 smtClean="0"/>
              <a:t>Click to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section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endParaRPr lang="de-DE" dirty="0"/>
          </a:p>
        </p:txBody>
      </p:sp>
      <p:pic>
        <p:nvPicPr>
          <p:cNvPr id="8" name="Picture 7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32065" y="6425946"/>
            <a:ext cx="1080008" cy="198628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</p:spTree>
    <p:extLst>
      <p:ext uri="{BB962C8B-B14F-4D97-AF65-F5344CB8AC3E}">
        <p14:creationId xmlns:p14="http://schemas.microsoft.com/office/powerpoint/2010/main" val="2278648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10"/>
          <p:cNvSpPr/>
          <p:nvPr userDrawn="1">
            <p:custDataLst>
              <p:tags r:id="rId1"/>
            </p:custDataLst>
          </p:nvPr>
        </p:nvSpPr>
        <p:spPr bwMode="auto">
          <a:xfrm>
            <a:off x="233680" y="233680"/>
            <a:ext cx="8684843" cy="5636316"/>
          </a:xfrm>
          <a:custGeom>
            <a:avLst/>
            <a:gdLst>
              <a:gd name="connsiteX0" fmla="*/ 0 w 8684821"/>
              <a:gd name="connsiteY0" fmla="*/ 0 h 5636316"/>
              <a:gd name="connsiteX1" fmla="*/ 8684821 w 8684821"/>
              <a:gd name="connsiteY1" fmla="*/ 0 h 5636316"/>
              <a:gd name="connsiteX2" fmla="*/ 8684821 w 8684821"/>
              <a:gd name="connsiteY2" fmla="*/ 5636316 h 5636316"/>
              <a:gd name="connsiteX3" fmla="*/ 0 w 8684821"/>
              <a:gd name="connsiteY3" fmla="*/ 5636316 h 5636316"/>
              <a:gd name="connsiteX4" fmla="*/ 0 w 8684821"/>
              <a:gd name="connsiteY4" fmla="*/ 0 h 5636316"/>
              <a:gd name="connsiteX0" fmla="*/ 8684821 w 8684821"/>
              <a:gd name="connsiteY0" fmla="*/ 0 h 5636316"/>
              <a:gd name="connsiteX1" fmla="*/ 8684821 w 8684821"/>
              <a:gd name="connsiteY1" fmla="*/ 5636316 h 5636316"/>
              <a:gd name="connsiteX2" fmla="*/ 0 w 8684821"/>
              <a:gd name="connsiteY2" fmla="*/ 5636316 h 5636316"/>
              <a:gd name="connsiteX3" fmla="*/ 0 w 8684821"/>
              <a:gd name="connsiteY3" fmla="*/ 0 h 5636316"/>
              <a:gd name="connsiteX0" fmla="*/ 8684821 w 8684821"/>
              <a:gd name="connsiteY0" fmla="*/ 5636316 h 5636316"/>
              <a:gd name="connsiteX1" fmla="*/ 0 w 8684821"/>
              <a:gd name="connsiteY1" fmla="*/ 5636316 h 5636316"/>
              <a:gd name="connsiteX2" fmla="*/ 0 w 8684821"/>
              <a:gd name="connsiteY2" fmla="*/ 0 h 5636316"/>
              <a:gd name="connsiteX0" fmla="*/ 0 w 0"/>
              <a:gd name="connsiteY0" fmla="*/ 5636316 h 5636316"/>
              <a:gd name="connsiteX1" fmla="*/ 0 w 0"/>
              <a:gd name="connsiteY1" fmla="*/ 0 h 5636316"/>
              <a:gd name="connsiteX0" fmla="*/ 0 w 8684821"/>
              <a:gd name="connsiteY0" fmla="*/ 5636316 h 5636316"/>
              <a:gd name="connsiteX1" fmla="*/ 0 w 8684821"/>
              <a:gd name="connsiteY1" fmla="*/ 0 h 5636316"/>
              <a:gd name="connsiteX2" fmla="*/ 8684821 w 8684821"/>
              <a:gd name="connsiteY2" fmla="*/ 0 h 5636316"/>
              <a:gd name="connsiteX0" fmla="*/ 0 w 8684821"/>
              <a:gd name="connsiteY0" fmla="*/ 5636316 h 5636316"/>
              <a:gd name="connsiteX1" fmla="*/ 0 w 8684821"/>
              <a:gd name="connsiteY1" fmla="*/ 0 h 5636316"/>
              <a:gd name="connsiteX2" fmla="*/ 8684821 w 8684821"/>
              <a:gd name="connsiteY2" fmla="*/ 0 h 5636316"/>
              <a:gd name="connsiteX3" fmla="*/ 8684821 w 8684821"/>
              <a:gd name="connsiteY3" fmla="*/ 4412595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5" fmla="*/ 0 w 8684843"/>
              <a:gd name="connsiteY5" fmla="*/ 5636316 h 5636316"/>
              <a:gd name="connsiteX0" fmla="*/ 0 w 8684843"/>
              <a:gd name="connsiteY0" fmla="*/ 5636316 h 5636316"/>
              <a:gd name="connsiteX1" fmla="*/ 0 w 8684843"/>
              <a:gd name="connsiteY1" fmla="*/ 0 h 5636316"/>
              <a:gd name="connsiteX2" fmla="*/ 8684821 w 8684843"/>
              <a:gd name="connsiteY2" fmla="*/ 0 h 5636316"/>
              <a:gd name="connsiteX3" fmla="*/ 8684821 w 8684843"/>
              <a:gd name="connsiteY3" fmla="*/ 4412595 h 5636316"/>
              <a:gd name="connsiteX4" fmla="*/ 7086785 w 8684843"/>
              <a:gd name="connsiteY4" fmla="*/ 5636316 h 5636316"/>
              <a:gd name="connsiteX5" fmla="*/ 0 w 8684843"/>
              <a:gd name="connsiteY5" fmla="*/ 5636316 h 5636316"/>
              <a:gd name="connsiteX6" fmla="*/ 0 w 8684843"/>
              <a:gd name="connsiteY6" fmla="*/ 0 h 5636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84843" h="5636316">
                <a:moveTo>
                  <a:pt x="0" y="5636316"/>
                </a:moveTo>
                <a:lnTo>
                  <a:pt x="0" y="0"/>
                </a:lnTo>
                <a:lnTo>
                  <a:pt x="8684821" y="0"/>
                </a:lnTo>
                <a:lnTo>
                  <a:pt x="8684821" y="4412595"/>
                </a:lnTo>
                <a:cubicBezTo>
                  <a:pt x="8684821" y="4412595"/>
                  <a:pt x="8710016" y="5571530"/>
                  <a:pt x="7086785" y="5636316"/>
                </a:cubicBezTo>
                <a:lnTo>
                  <a:pt x="0" y="563631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28674" y="2052000"/>
            <a:ext cx="7488000" cy="162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add</a:t>
            </a:r>
            <a:r>
              <a:rPr lang="de-DE" dirty="0" smtClean="0"/>
              <a:t> title</a:t>
            </a:r>
            <a:endParaRPr lang="de-DE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28675" y="1368000"/>
            <a:ext cx="7488238" cy="40481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Click to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section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endParaRPr lang="de-DE" dirty="0"/>
          </a:p>
        </p:txBody>
      </p:sp>
      <p:pic>
        <p:nvPicPr>
          <p:cNvPr id="8" name="Picture 7"/>
          <p:cNvPicPr>
            <a:picLocks/>
          </p:cNvPicPr>
          <p:nvPr userDrawn="1">
            <p:custDataLst>
              <p:tags r:id="rId2"/>
            </p:custDataLst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32065" y="6425946"/>
            <a:ext cx="1080008" cy="198628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</p:spTree>
    <p:extLst>
      <p:ext uri="{BB962C8B-B14F-4D97-AF65-F5344CB8AC3E}">
        <p14:creationId xmlns:p14="http://schemas.microsoft.com/office/powerpoint/2010/main" val="1668252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>
            <p:custDataLst>
              <p:tags r:id="rId1"/>
            </p:custDataLst>
          </p:nvPr>
        </p:nvSpPr>
        <p:spPr bwMode="auto">
          <a:xfrm>
            <a:off x="0" y="0"/>
            <a:ext cx="9144001" cy="6858001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5" name="Picture 4"/>
          <p:cNvPicPr>
            <a:picLocks/>
          </p:cNvPicPr>
          <p:nvPr userDrawn="1">
            <p:custDataLst>
              <p:tags r:id="rId2"/>
            </p:custDataLst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50462" y="2628011"/>
            <a:ext cx="1243076" cy="1601991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716000"/>
            <a:ext cx="9144000" cy="66600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Thank you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4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Full ble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4" y="5"/>
            <a:ext cx="9144001" cy="6858001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500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828001" y="2052000"/>
            <a:ext cx="5472000" cy="324000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54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Click to </a:t>
            </a:r>
            <a:r>
              <a:rPr lang="de-DE" dirty="0" err="1" smtClean="0"/>
              <a:t>add</a:t>
            </a:r>
            <a:r>
              <a:rPr lang="de-DE" dirty="0" smtClean="0"/>
              <a:t> </a:t>
            </a:r>
            <a:r>
              <a:rPr lang="de-DE" dirty="0" err="1" smtClean="0"/>
              <a:t>text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013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tags" Target="../tags/tag1.xml"/><Relationship Id="rId15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tags" Target="../tags/tag24.xml"/><Relationship Id="rId12" Type="http://schemas.openxmlformats.org/officeDocument/2006/relationships/oleObject" Target="../embeddings/oleObject1.bin"/><Relationship Id="rId13" Type="http://schemas.openxmlformats.org/officeDocument/2006/relationships/image" Target="NUL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theme" Target="../theme/theme3.xml"/><Relationship Id="rId9" Type="http://schemas.openxmlformats.org/officeDocument/2006/relationships/vmlDrawing" Target="../drawings/vmlDrawing1.vml"/><Relationship Id="rId10" Type="http://schemas.openxmlformats.org/officeDocument/2006/relationships/tags" Target="../tags/tag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/>
          </p:cNvSpPr>
          <p:nvPr>
            <p:custDataLst>
              <p:tags r:id="rId14"/>
            </p:custDataLst>
          </p:nvPr>
        </p:nvSpPr>
        <p:spPr>
          <a:xfrm>
            <a:off x="828002" y="6502400"/>
            <a:ext cx="4536478" cy="139700"/>
          </a:xfrm>
          <a:prstGeom prst="rect">
            <a:avLst/>
          </a:prstGeom>
          <a:noFill/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  <p:txBody>
          <a:bodyPr vert="horz" wrap="square" lIns="0" tIns="0" rIns="0" bIns="0" rtlCol="0" anchor="t">
            <a:noAutofit/>
          </a:bodyPr>
          <a:lstStyle/>
          <a:p>
            <a:endParaRPr lang="en-US" sz="900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TextBox 6"/>
          <p:cNvSpPr txBox="1">
            <a:spLocks/>
          </p:cNvSpPr>
          <p:nvPr>
            <p:custDataLst>
              <p:tags r:id="rId15"/>
            </p:custDataLst>
          </p:nvPr>
        </p:nvSpPr>
        <p:spPr>
          <a:xfrm>
            <a:off x="234950" y="6464300"/>
            <a:ext cx="508000" cy="184150"/>
          </a:xfrm>
          <a:prstGeom prst="rect">
            <a:avLst/>
          </a:prstGeom>
          <a:noFill/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  <p:txBody>
          <a:bodyPr vert="horz" wrap="square" lIns="0" tIns="0" rIns="0" bIns="0" rtlCol="0">
            <a:noAutofit/>
          </a:bodyPr>
          <a:lstStyle/>
          <a:p>
            <a:fld id="{AFB868B0-0EA7-468E-A823-2874C090DC2E}" type="slidenum">
              <a:rPr lang="de-DE" sz="1200" smtClean="0">
                <a:solidFill>
                  <a:schemeClr val="tx1"/>
                </a:solidFill>
              </a:rPr>
              <a:pPr/>
              <a:t>‹#›</a:t>
            </a:fld>
            <a:endParaRPr lang="en-US" sz="1200" dirty="0">
              <a:solidFill>
                <a:schemeClr val="tx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7407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808" r:id="rId8"/>
    <p:sldLayoutId id="2147483824" r:id="rId9"/>
    <p:sldLayoutId id="2147484055" r:id="rId10"/>
    <p:sldLayoutId id="2147484095" r:id="rId11"/>
    <p:sldLayoutId id="2147484158" r:id="rId12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28F78A-A569-E24F-8249-E71D8A0C4C35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08425-DE47-0E44-8A49-DF279668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1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  <p:sldLayoutId id="2147483822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0"/>
            </p:custDataLst>
            <p:extLst>
              <p:ext uri="{D42A27DB-BD31-4B8C-83A1-F6EECF244321}">
                <p14:modId xmlns:p14="http://schemas.microsoft.com/office/powerpoint/2010/main" val="422495717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2" name="think-cell Slide" r:id="rId12" imgW="383" imgH="385" progId="TCLayout.ActiveDocument.1">
                  <p:embed/>
                </p:oleObj>
              </mc:Choice>
              <mc:Fallback>
                <p:oleObj name="think-cell Slide" r:id="rId12" imgW="383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95288" y="1600200"/>
            <a:ext cx="8353425" cy="452596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95288" y="565150"/>
            <a:ext cx="8353425" cy="77628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34950" y="6472500"/>
            <a:ext cx="508000" cy="184150"/>
          </a:xfrm>
          <a:prstGeom prst="rect">
            <a:avLst/>
          </a:prstGeom>
        </p:spPr>
        <p:txBody>
          <a:bodyPr vert="horz" lIns="0" tIns="0" rIns="0" bIns="0" rtlCol="0" anchor="b"/>
          <a:lstStyle>
            <a:defPPr>
              <a:defRPr lang="de-DE"/>
            </a:defPPr>
            <a:lvl1pPr>
              <a:defRPr lang="en-US" sz="1200" smtClean="0"/>
            </a:lvl1pPr>
          </a:lstStyle>
          <a:p>
            <a:fld id="{C3A9D72B-53BE-4D95-9D29-99D7313A36B1}" type="slidenum">
              <a:rPr>
                <a:solidFill>
                  <a:srgbClr val="000000"/>
                </a:solidFill>
                <a:latin typeface="Calibri"/>
              </a:rPr>
              <a:pPr/>
              <a:t>‹#›</a:t>
            </a:fld>
            <a:endParaRPr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8002" y="6508750"/>
            <a:ext cx="4536478" cy="1397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r>
              <a:rPr lang="en-US" sz="900" smtClean="0">
                <a:solidFill>
                  <a:srgbClr val="000000"/>
                </a:solidFill>
                <a:latin typeface="Calibri"/>
              </a:rPr>
              <a:t>Confidential</a:t>
            </a:r>
          </a:p>
        </p:txBody>
      </p:sp>
      <p:pic>
        <p:nvPicPr>
          <p:cNvPr id="8" name="Picture 7"/>
          <p:cNvPicPr>
            <a:picLocks/>
          </p:cNvPicPr>
          <p:nvPr>
            <p:custDataLst>
              <p:tags r:id="rId11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226" y="6472195"/>
            <a:ext cx="1080008" cy="198628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</p:spTree>
    <p:extLst>
      <p:ext uri="{BB962C8B-B14F-4D97-AF65-F5344CB8AC3E}">
        <p14:creationId xmlns:p14="http://schemas.microsoft.com/office/powerpoint/2010/main" val="1837081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lang="en-US" sz="2800" kern="1200" smtClean="0">
          <a:solidFill>
            <a:srgbClr val="000000"/>
          </a:solidFill>
          <a:latin typeface="+mj-lt"/>
          <a:ea typeface="+mj-ea"/>
          <a:cs typeface="+mj-cs"/>
        </a:defRPr>
      </a:lvl1pPr>
    </p:titleStyle>
    <p:bodyStyle>
      <a:lvl1pPr marL="234950" indent="-23495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74675" indent="-234950" algn="l" defTabSz="914400" rtl="0" eaLnBrk="1" latinLnBrk="0" hangingPunct="1">
        <a:spcBef>
          <a:spcPct val="20000"/>
        </a:spcBef>
        <a:buFont typeface="Calibri" panose="020F050202020403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25513" indent="-23495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5413" indent="-23495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39913" indent="-234950" algn="l" defTabSz="914400" rtl="0" eaLnBrk="1" latinLnBrk="0" hangingPunct="1">
        <a:spcBef>
          <a:spcPct val="20000"/>
        </a:spcBef>
        <a:buFont typeface="Calibri" panose="020F0502020204030204" pitchFamily="34" charset="0"/>
        <a:buChar char="─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archive.ics.uci.edu/ml/" TargetMode="External"/><Relationship Id="rId4" Type="http://schemas.openxmlformats.org/officeDocument/2006/relationships/hyperlink" Target="https://news.upenn.edu/news/penn-researchers-use-facebook-data-predict-users-age-gender-and-personality-traits" TargetMode="External"/><Relationship Id="rId5" Type="http://schemas.openxmlformats.org/officeDocument/2006/relationships/hyperlink" Target="https://aws.amazon.com/public-data-sets/" TargetMode="External"/><Relationship Id="rId6" Type="http://schemas.openxmlformats.org/officeDocument/2006/relationships/hyperlink" Target="https://www.quandl.com/" TargetMode="External"/><Relationship Id="rId7" Type="http://schemas.openxmlformats.org/officeDocument/2006/relationships/hyperlink" Target="http://data.worldbank.org/" TargetMode="External"/><Relationship Id="rId8" Type="http://schemas.openxmlformats.org/officeDocument/2006/relationships/hyperlink" Target="http://data.gov.in/opendatasit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foreignlaborcert.doleta.gov/performancedata.cf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828674" y="2439843"/>
            <a:ext cx="7488000" cy="1620000"/>
          </a:xfrm>
        </p:spPr>
        <p:txBody>
          <a:bodyPr/>
          <a:lstStyle/>
          <a:p>
            <a:r>
              <a:rPr lang="en-US" sz="2800" dirty="0" smtClean="0"/>
              <a:t>Big Data Analytics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>
          <a:xfrm>
            <a:off x="828000" y="4384441"/>
            <a:ext cx="4320000" cy="252000"/>
          </a:xfrm>
        </p:spPr>
        <p:txBody>
          <a:bodyPr/>
          <a:lstStyle/>
          <a:p>
            <a:r>
              <a:rPr lang="en-US" dirty="0" smtClean="0"/>
              <a:t>Vijayananda J</a:t>
            </a:r>
          </a:p>
          <a:p>
            <a:r>
              <a:rPr lang="en-US" sz="1400" dirty="0" smtClean="0"/>
              <a:t>Sr. Director, Analytics, HISS/HSDP</a:t>
            </a:r>
          </a:p>
          <a:p>
            <a:endParaRPr lang="en-US" dirty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2"/>
          </p:nvPr>
        </p:nvSpPr>
        <p:spPr>
          <a:xfrm>
            <a:off x="828000" y="5049208"/>
            <a:ext cx="4320000" cy="252000"/>
          </a:xfrm>
        </p:spPr>
        <p:txBody>
          <a:bodyPr/>
          <a:lstStyle/>
          <a:p>
            <a:r>
              <a:rPr lang="en-US" dirty="0" smtClean="0"/>
              <a:t>Philips Healthcare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840601" y="5301208"/>
            <a:ext cx="4320000" cy="252000"/>
          </a:xfrm>
        </p:spPr>
        <p:txBody>
          <a:bodyPr/>
          <a:lstStyle/>
          <a:p>
            <a:r>
              <a:rPr lang="en-US" dirty="0" smtClean="0"/>
              <a:t>Aug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54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I</a:t>
            </a:r>
            <a:r>
              <a:rPr lang="en-US" dirty="0" err="1" smtClean="0"/>
              <a:t>oT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00" y="1368000"/>
            <a:ext cx="7350652" cy="536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296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Tools and Techniques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Hadoop ecosystem </a:t>
            </a:r>
          </a:p>
          <a:p>
            <a:pPr lvl="1"/>
            <a:r>
              <a:rPr lang="en-US" dirty="0" smtClean="0"/>
              <a:t>HDFS, </a:t>
            </a:r>
            <a:r>
              <a:rPr lang="en-US" dirty="0" err="1" smtClean="0"/>
              <a:t>Hbase</a:t>
            </a:r>
            <a:r>
              <a:rPr lang="en-US" dirty="0" smtClean="0"/>
              <a:t>, ZK,</a:t>
            </a:r>
            <a:r>
              <a:rPr lang="is-IS" dirty="0" smtClean="0"/>
              <a:t>…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is-IS" dirty="0" smtClean="0"/>
              <a:t>Streaming </a:t>
            </a:r>
          </a:p>
          <a:p>
            <a:pPr lvl="1"/>
            <a:r>
              <a:rPr lang="is-IS" dirty="0" smtClean="0"/>
              <a:t>Kafka, RMQ, Spark Streaming....</a:t>
            </a:r>
          </a:p>
          <a:p>
            <a:r>
              <a:rPr lang="is-IS" dirty="0" smtClean="0"/>
              <a:t>DataWarehouse</a:t>
            </a:r>
          </a:p>
          <a:p>
            <a:pPr lvl="1"/>
            <a:r>
              <a:rPr lang="is-IS" dirty="0" smtClean="0"/>
              <a:t>H</a:t>
            </a:r>
            <a:r>
              <a:rPr lang="en-US" dirty="0" err="1" smtClean="0"/>
              <a:t>i</a:t>
            </a:r>
            <a:r>
              <a:rPr lang="is-IS" dirty="0" smtClean="0"/>
              <a:t>ve, Kylin, Lens, Druid</a:t>
            </a:r>
          </a:p>
          <a:p>
            <a:r>
              <a:rPr lang="is-IS" dirty="0" smtClean="0"/>
              <a:t>Resource scheduling and Processing frameworks</a:t>
            </a:r>
          </a:p>
          <a:p>
            <a:pPr lvl="1"/>
            <a:r>
              <a:rPr lang="is-IS" dirty="0" smtClean="0"/>
              <a:t>Spark, Yarn, Mesos,....</a:t>
            </a:r>
          </a:p>
          <a:p>
            <a:r>
              <a:rPr lang="is-IS" dirty="0" smtClean="0"/>
              <a:t>Cloud computing</a:t>
            </a:r>
          </a:p>
          <a:p>
            <a:pPr lvl="1"/>
            <a:r>
              <a:rPr lang="is-IS" dirty="0" smtClean="0"/>
              <a:t>AWS, GCE, Azure,...</a:t>
            </a:r>
          </a:p>
          <a:p>
            <a:r>
              <a:rPr lang="is-IS" dirty="0" smtClean="0"/>
              <a:t>ML </a:t>
            </a:r>
          </a:p>
          <a:p>
            <a:pPr lvl="1"/>
            <a:r>
              <a:rPr lang="is-IS" dirty="0" smtClean="0"/>
              <a:t>MLLib, H20, PMML,....</a:t>
            </a:r>
          </a:p>
          <a:p>
            <a:pPr lvl="1"/>
            <a:endParaRPr lang="is-IS" dirty="0"/>
          </a:p>
          <a:p>
            <a:r>
              <a:rPr lang="is-IS" dirty="0" smtClean="0"/>
              <a:t>Vendors</a:t>
            </a:r>
          </a:p>
          <a:p>
            <a:pPr lvl="1"/>
            <a:r>
              <a:rPr lang="is-IS" dirty="0" smtClean="0"/>
              <a:t>Cloudera, Hwx, MapR, DataBricks, H20...</a:t>
            </a:r>
          </a:p>
          <a:p>
            <a:pPr lvl="1"/>
            <a:endParaRPr lang="is-IS" dirty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962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So what are you thinking 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There are 1000s of free resources and books available to learn</a:t>
            </a:r>
          </a:p>
          <a:p>
            <a:pPr lvl="1"/>
            <a:r>
              <a:rPr lang="en-US" dirty="0" smtClean="0"/>
              <a:t>Hadoop, Spark, AWS</a:t>
            </a:r>
            <a:r>
              <a:rPr lang="is-IS" dirty="0" smtClean="0"/>
              <a:t>…....</a:t>
            </a:r>
          </a:p>
          <a:p>
            <a:pPr lvl="1"/>
            <a:endParaRPr lang="is-IS" dirty="0"/>
          </a:p>
          <a:p>
            <a:pPr lvl="1"/>
            <a:endParaRPr lang="is-IS" dirty="0" smtClean="0"/>
          </a:p>
          <a:p>
            <a:pPr marL="0" lvl="1" algn="ctr">
              <a:lnSpc>
                <a:spcPct val="80000"/>
              </a:lnSpc>
            </a:pPr>
            <a:r>
              <a:rPr lang="is-IS" sz="2400" b="1" dirty="0">
                <a:solidFill>
                  <a:schemeClr val="accent5"/>
                </a:solidFill>
              </a:rPr>
              <a:t>100s of </a:t>
            </a:r>
            <a:r>
              <a:rPr lang="is-IS" sz="2400" b="1" dirty="0" smtClean="0">
                <a:solidFill>
                  <a:schemeClr val="accent5"/>
                </a:solidFill>
              </a:rPr>
              <a:t>technologies </a:t>
            </a:r>
            <a:r>
              <a:rPr lang="is-IS" sz="2400" b="1" dirty="0">
                <a:solidFill>
                  <a:schemeClr val="accent5"/>
                </a:solidFill>
              </a:rPr>
              <a:t>and </a:t>
            </a:r>
          </a:p>
          <a:p>
            <a:pPr marL="0" lvl="1" algn="ctr">
              <a:lnSpc>
                <a:spcPct val="80000"/>
              </a:lnSpc>
            </a:pPr>
            <a:r>
              <a:rPr lang="is-IS" sz="2400" b="1" dirty="0">
                <a:solidFill>
                  <a:schemeClr val="accent5"/>
                </a:solidFill>
              </a:rPr>
              <a:t>1000s of Vendors in this space </a:t>
            </a:r>
          </a:p>
          <a:p>
            <a:endParaRPr lang="is-IS" dirty="0" smtClean="0"/>
          </a:p>
          <a:p>
            <a:r>
              <a:rPr lang="is-IS" dirty="0" smtClean="0"/>
              <a:t>No. Dont ever do that...you will never win!</a:t>
            </a:r>
          </a:p>
          <a:p>
            <a:endParaRPr lang="is-IS" dirty="0"/>
          </a:p>
          <a:p>
            <a:r>
              <a:rPr lang="en-US" dirty="0" smtClean="0"/>
              <a:t>G</a:t>
            </a:r>
            <a:r>
              <a:rPr lang="is-IS" dirty="0" smtClean="0"/>
              <a:t>o to Basics and get your foundations strong.... </a:t>
            </a:r>
          </a:p>
          <a:p>
            <a:r>
              <a:rPr lang="is-IS" dirty="0" smtClean="0"/>
              <a:t>Now is the opportunity to reinforce your 12th foundations and build on top of it...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738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Big data and Analytics – a Holistic approach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374316" y="4023859"/>
            <a:ext cx="498765" cy="166483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417828" y="5754465"/>
            <a:ext cx="466474" cy="132472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050" b="1" smtClean="0">
                <a:solidFill>
                  <a:schemeClr val="tx1">
                    <a:lumMod val="65000"/>
                    <a:lumOff val="35000"/>
                  </a:schemeClr>
                </a:solidFill>
                <a:ea typeface="ヒラギノ角ゴ Pro W3" pitchFamily="127" charset="-128"/>
                <a:cs typeface="Arial" charset="0"/>
              </a:rPr>
              <a:t>Big Data</a:t>
            </a:r>
            <a:endParaRPr lang="en-US" sz="1050" b="1" dirty="0" smtClean="0">
              <a:solidFill>
                <a:schemeClr val="tx1">
                  <a:lumMod val="65000"/>
                  <a:lumOff val="35000"/>
                </a:schemeClr>
              </a:solidFill>
              <a:ea typeface="ヒラギノ角ゴ Pro W3" pitchFamily="127" charset="-128"/>
              <a:cs typeface="Arial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95" y="1850466"/>
            <a:ext cx="6009352" cy="420774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089568" y="4023859"/>
            <a:ext cx="498765" cy="166483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074012" y="5754465"/>
            <a:ext cx="604333" cy="132472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050" b="1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ヒラギノ角ゴ Pro W3" pitchFamily="127" charset="-128"/>
                <a:cs typeface="Arial" charset="0"/>
              </a:rPr>
              <a:t>operations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817235" y="4023859"/>
            <a:ext cx="498765" cy="166483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733099" y="5754465"/>
            <a:ext cx="719749" cy="261738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050" b="1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ヒラギノ角ゴ Pro W3" pitchFamily="127" charset="-128"/>
                <a:cs typeface="Arial" charset="0"/>
              </a:rPr>
              <a:t>Deployment </a:t>
            </a:r>
          </a:p>
          <a:p>
            <a:pPr>
              <a:lnSpc>
                <a:spcPct val="80000"/>
              </a:lnSpc>
            </a:pPr>
            <a:r>
              <a:rPr lang="en-US" sz="1050" b="1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ヒラギノ角ゴ Pro W3" pitchFamily="127" charset="-128"/>
                <a:cs typeface="Arial" charset="0"/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1179534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Examples of great foundations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Dams</a:t>
            </a:r>
          </a:p>
          <a:p>
            <a:pPr lvl="1"/>
            <a:r>
              <a:rPr lang="en-US" dirty="0" smtClean="0"/>
              <a:t>Spend more than 50% of effort in the foundations 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Any great visionary in Analytics </a:t>
            </a:r>
          </a:p>
          <a:p>
            <a:pPr lvl="1"/>
            <a:r>
              <a:rPr lang="en-US" dirty="0" smtClean="0"/>
              <a:t>Andrew Ng, Yan </a:t>
            </a:r>
            <a:r>
              <a:rPr lang="en-US" dirty="0" err="1" smtClean="0"/>
              <a:t>LeCunn</a:t>
            </a:r>
            <a:r>
              <a:rPr lang="en-US" dirty="0" smtClean="0"/>
              <a:t>, </a:t>
            </a:r>
            <a:r>
              <a:rPr lang="en-US" dirty="0" err="1" smtClean="0"/>
              <a:t>Geff</a:t>
            </a:r>
            <a:r>
              <a:rPr lang="en-US" dirty="0" smtClean="0"/>
              <a:t> Hilton</a:t>
            </a:r>
            <a:r>
              <a:rPr lang="is-IS" dirty="0" smtClean="0"/>
              <a:t>…. Solid educational background...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Sanskrit scholars</a:t>
            </a:r>
          </a:p>
          <a:p>
            <a:pPr lvl="1"/>
            <a:r>
              <a:rPr lang="en-US" dirty="0" smtClean="0"/>
              <a:t>Strong foundation on Grammar, Logic</a:t>
            </a:r>
          </a:p>
          <a:p>
            <a:pPr lvl="1"/>
            <a:r>
              <a:rPr lang="en-US" dirty="0" smtClean="0"/>
              <a:t>Works (</a:t>
            </a:r>
            <a:r>
              <a:rPr lang="en-US" dirty="0" err="1" smtClean="0"/>
              <a:t>Kaavya</a:t>
            </a:r>
            <a:r>
              <a:rPr lang="en-US" dirty="0" smtClean="0"/>
              <a:t>, </a:t>
            </a:r>
            <a:r>
              <a:rPr lang="en-US" dirty="0" err="1" smtClean="0"/>
              <a:t>Nataka</a:t>
            </a:r>
            <a:r>
              <a:rPr lang="en-US" dirty="0" smtClean="0"/>
              <a:t>,..) are like apps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52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Advice for students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Master the fundamentals </a:t>
            </a:r>
          </a:p>
          <a:p>
            <a:pPr lvl="1"/>
            <a:r>
              <a:rPr lang="en-US" dirty="0" smtClean="0"/>
              <a:t>E.g. windows and </a:t>
            </a:r>
            <a:r>
              <a:rPr lang="en-US" dirty="0" err="1" smtClean="0"/>
              <a:t>linux</a:t>
            </a:r>
            <a:r>
              <a:rPr lang="en-US" dirty="0" smtClean="0"/>
              <a:t> – Learn OS fundamentals</a:t>
            </a:r>
          </a:p>
          <a:p>
            <a:pPr lvl="1"/>
            <a:endParaRPr lang="en-US" dirty="0"/>
          </a:p>
          <a:p>
            <a:r>
              <a:rPr lang="en-US" dirty="0" smtClean="0"/>
              <a:t>Persistent stores</a:t>
            </a:r>
          </a:p>
          <a:p>
            <a:pPr lvl="1"/>
            <a:r>
              <a:rPr lang="en-US" dirty="0" smtClean="0"/>
              <a:t>Understand key concepts in stores – Latency, access mechanisms</a:t>
            </a:r>
            <a:r>
              <a:rPr lang="is-IS" dirty="0" smtClean="0"/>
              <a:t>…</a:t>
            </a:r>
          </a:p>
          <a:p>
            <a:r>
              <a:rPr lang="is-IS" dirty="0" smtClean="0"/>
              <a:t>Processing </a:t>
            </a:r>
          </a:p>
          <a:p>
            <a:pPr lvl="1"/>
            <a:r>
              <a:rPr lang="is-IS" dirty="0" smtClean="0"/>
              <a:t>Compute and data affinity (Run code where data is present)</a:t>
            </a:r>
          </a:p>
          <a:p>
            <a:endParaRPr lang="is-IS" dirty="0" smtClean="0"/>
          </a:p>
          <a:p>
            <a:r>
              <a:rPr lang="is-IS" dirty="0" smtClean="0"/>
              <a:t>Data ware houses</a:t>
            </a:r>
          </a:p>
          <a:p>
            <a:pPr lvl="1"/>
            <a:r>
              <a:rPr lang="is-IS" dirty="0" smtClean="0"/>
              <a:t>Relational, Object, NoSQL</a:t>
            </a:r>
          </a:p>
          <a:p>
            <a:endParaRPr lang="is-IS" dirty="0" smtClean="0"/>
          </a:p>
          <a:p>
            <a:r>
              <a:rPr lang="is-IS" dirty="0" smtClean="0"/>
              <a:t>ML</a:t>
            </a:r>
          </a:p>
          <a:p>
            <a:pPr lvl="1"/>
            <a:r>
              <a:rPr lang="is-IS" dirty="0" smtClean="0"/>
              <a:t>Stats, Probability, maths (LA, Calculus, search algorithms...)</a:t>
            </a:r>
          </a:p>
          <a:p>
            <a:endParaRPr lang="is-IS" dirty="0" smtClean="0"/>
          </a:p>
        </p:txBody>
      </p:sp>
    </p:spTree>
    <p:extLst>
      <p:ext uri="{BB962C8B-B14F-4D97-AF65-F5344CB8AC3E}">
        <p14:creationId xmlns:p14="http://schemas.microsoft.com/office/powerpoint/2010/main" val="195350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Advice to students  - </a:t>
            </a:r>
          </a:p>
          <a:p>
            <a:r>
              <a:rPr lang="en-US" dirty="0" smtClean="0"/>
              <a:t>Do this </a:t>
            </a:r>
            <a:r>
              <a:rPr lang="is-IS" dirty="0" smtClean="0"/>
              <a:t>… Whenever you have time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Participate in Competitions </a:t>
            </a:r>
          </a:p>
          <a:p>
            <a:pPr lvl="1"/>
            <a:r>
              <a:rPr lang="en-US" dirty="0" err="1" smtClean="0"/>
              <a:t>Kaggle</a:t>
            </a:r>
            <a:endParaRPr lang="en-US" dirty="0" smtClean="0"/>
          </a:p>
          <a:p>
            <a:r>
              <a:rPr lang="en-US" dirty="0" smtClean="0"/>
              <a:t>Answer questions in forums </a:t>
            </a:r>
          </a:p>
          <a:p>
            <a:pPr lvl="1"/>
            <a:r>
              <a:rPr lang="en-US" dirty="0" err="1" smtClean="0"/>
              <a:t>Quora</a:t>
            </a:r>
            <a:endParaRPr lang="en-US" dirty="0" smtClean="0"/>
          </a:p>
          <a:p>
            <a:r>
              <a:rPr lang="en-US" dirty="0" smtClean="0"/>
              <a:t>Watch TED talks</a:t>
            </a:r>
          </a:p>
          <a:p>
            <a:r>
              <a:rPr lang="en-US" dirty="0" smtClean="0"/>
              <a:t>Listen to talks by luminaries</a:t>
            </a:r>
          </a:p>
          <a:p>
            <a:pPr lvl="1"/>
            <a:r>
              <a:rPr lang="en-US" dirty="0" smtClean="0"/>
              <a:t>E.g. Gilbert </a:t>
            </a:r>
            <a:r>
              <a:rPr lang="en-US" dirty="0" err="1"/>
              <a:t>S</a:t>
            </a:r>
            <a:r>
              <a:rPr lang="en-US" dirty="0" err="1" smtClean="0"/>
              <a:t>trang</a:t>
            </a:r>
            <a:r>
              <a:rPr lang="en-US" dirty="0" smtClean="0"/>
              <a:t>, Pedro Domingo</a:t>
            </a:r>
            <a:r>
              <a:rPr lang="is-IS" dirty="0" smtClean="0"/>
              <a:t>…</a:t>
            </a:r>
          </a:p>
          <a:p>
            <a:r>
              <a:rPr lang="en-US" dirty="0" smtClean="0"/>
              <a:t>Read </a:t>
            </a:r>
            <a:r>
              <a:rPr lang="is-IS" dirty="0" smtClean="0"/>
              <a:t>top notch papers </a:t>
            </a:r>
          </a:p>
          <a:p>
            <a:pPr lvl="1"/>
            <a:r>
              <a:rPr lang="is-IS" dirty="0" smtClean="0"/>
              <a:t>Archive.Org, MS research labs</a:t>
            </a:r>
          </a:p>
          <a:p>
            <a:r>
              <a:rPr lang="is-IS" dirty="0" smtClean="0"/>
              <a:t>Subscribe to tweets from achievers </a:t>
            </a:r>
          </a:p>
          <a:p>
            <a:r>
              <a:rPr lang="is-IS" dirty="0" smtClean="0"/>
              <a:t>Attend conferences </a:t>
            </a:r>
          </a:p>
          <a:p>
            <a:pPr lvl="1"/>
            <a:r>
              <a:rPr lang="is-IS" dirty="0" smtClean="0"/>
              <a:t>By submitting papers !</a:t>
            </a:r>
          </a:p>
          <a:p>
            <a:r>
              <a:rPr lang="is-IS" dirty="0" smtClean="0"/>
              <a:t>Contribute to Open source communities</a:t>
            </a:r>
          </a:p>
          <a:p>
            <a:r>
              <a:rPr lang="is-IS" dirty="0" smtClean="0"/>
              <a:t>Eat, Drink, sleep ... Python and  R</a:t>
            </a:r>
            <a:br>
              <a:rPr lang="is-IS" dirty="0" smtClean="0"/>
            </a:br>
            <a:r>
              <a:rPr lang="is-IS" dirty="0" smtClean="0"/>
              <a:t> </a:t>
            </a:r>
          </a:p>
          <a:p>
            <a:endParaRPr lang="is-I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33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28000" y="816570"/>
            <a:ext cx="7488000" cy="512768"/>
          </a:xfrm>
        </p:spPr>
        <p:txBody>
          <a:bodyPr/>
          <a:lstStyle/>
          <a:p>
            <a:r>
              <a:rPr lang="en-US" smtClean="0"/>
              <a:t>Suggestions </a:t>
            </a:r>
            <a:r>
              <a:rPr lang="en-US" dirty="0" smtClean="0"/>
              <a:t>for faculty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Host conferences </a:t>
            </a:r>
          </a:p>
          <a:p>
            <a:pPr lvl="1"/>
            <a:r>
              <a:rPr lang="en-US" dirty="0" smtClean="0"/>
              <a:t>Have specific topics – Real time Analytics, AI etc. </a:t>
            </a:r>
          </a:p>
          <a:p>
            <a:r>
              <a:rPr lang="en-US" dirty="0" smtClean="0"/>
              <a:t>Encourage students to submit papers in journals/conferences</a:t>
            </a:r>
          </a:p>
          <a:p>
            <a:r>
              <a:rPr lang="en-US" dirty="0" smtClean="0"/>
              <a:t>Subscribe to virtual cloud set up – Install </a:t>
            </a:r>
            <a:r>
              <a:rPr lang="en-US" dirty="0" err="1" smtClean="0"/>
              <a:t>PyNB</a:t>
            </a:r>
            <a:r>
              <a:rPr lang="en-US" dirty="0" smtClean="0"/>
              <a:t>, </a:t>
            </a:r>
            <a:r>
              <a:rPr lang="en-US" dirty="0" err="1" smtClean="0"/>
              <a:t>Rstudio</a:t>
            </a:r>
            <a:r>
              <a:rPr lang="en-US" dirty="0" smtClean="0"/>
              <a:t> – provide dev </a:t>
            </a:r>
            <a:r>
              <a:rPr lang="en-US" dirty="0" err="1" smtClean="0"/>
              <a:t>env</a:t>
            </a:r>
            <a:r>
              <a:rPr lang="en-US" dirty="0" smtClean="0"/>
              <a:t>. </a:t>
            </a:r>
          </a:p>
          <a:p>
            <a:r>
              <a:rPr lang="en-US" dirty="0" smtClean="0"/>
              <a:t>Make data sets available to the student/research community </a:t>
            </a:r>
          </a:p>
          <a:p>
            <a:pPr lvl="1"/>
            <a:r>
              <a:rPr lang="en-US" dirty="0" smtClean="0"/>
              <a:t>Tons of public data available </a:t>
            </a:r>
          </a:p>
          <a:p>
            <a:pPr lvl="1"/>
            <a:r>
              <a:rPr lang="en-US" dirty="0" smtClean="0"/>
              <a:t>Take data sets from KMC- </a:t>
            </a:r>
            <a:r>
              <a:rPr lang="en-US" dirty="0" err="1" smtClean="0"/>
              <a:t>Anonymise</a:t>
            </a:r>
            <a:r>
              <a:rPr lang="en-US" dirty="0" smtClean="0"/>
              <a:t> them and make it available for students to play around </a:t>
            </a:r>
          </a:p>
          <a:p>
            <a:pPr lvl="1"/>
            <a:r>
              <a:rPr lang="en-US" dirty="0" smtClean="0"/>
              <a:t>(This itself will also ensure that there is a Big data platform).</a:t>
            </a:r>
          </a:p>
          <a:p>
            <a:r>
              <a:rPr lang="en-US" dirty="0" smtClean="0"/>
              <a:t>Collaborations with industry will expedite your research work</a:t>
            </a:r>
          </a:p>
          <a:p>
            <a:r>
              <a:rPr lang="en-US" dirty="0" smtClean="0"/>
              <a:t>Conduct hackathons</a:t>
            </a:r>
          </a:p>
          <a:p>
            <a:r>
              <a:rPr lang="en-US" dirty="0" smtClean="0"/>
              <a:t>Arrange for invited talks from experts in the academics/research and Industry. </a:t>
            </a:r>
          </a:p>
          <a:p>
            <a:pPr lvl="1"/>
            <a:r>
              <a:rPr lang="en-US" dirty="0" smtClean="0"/>
              <a:t>Excellent way to learn and  keep abreast with Technologies and </a:t>
            </a:r>
            <a:r>
              <a:rPr lang="en-US" dirty="0" err="1" smtClean="0"/>
              <a:t>thier</a:t>
            </a:r>
            <a:r>
              <a:rPr lang="en-US" dirty="0" smtClean="0"/>
              <a:t> applicability</a:t>
            </a:r>
          </a:p>
        </p:txBody>
      </p:sp>
    </p:spTree>
    <p:extLst>
      <p:ext uri="{BB962C8B-B14F-4D97-AF65-F5344CB8AC3E}">
        <p14:creationId xmlns:p14="http://schemas.microsoft.com/office/powerpoint/2010/main" val="70332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46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Data Sets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www.foreignlaborcert.doleta.gov/performancedata.cfm</a:t>
            </a:r>
            <a:endParaRPr lang="en-US" dirty="0" smtClean="0"/>
          </a:p>
          <a:p>
            <a:r>
              <a:rPr lang="en-US" dirty="0">
                <a:hlinkClick r:id="rId3"/>
              </a:rPr>
              <a:t>http://archive.ics.uci.edu/ml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news.upenn.edu/news/penn-researchers-use-facebook-data-predict-users-age-gender-and-personality-traits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https://aws.amazon.com/public-data-sets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https://www.quandl.com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r>
              <a:rPr lang="en-US" dirty="0">
                <a:hlinkClick r:id="rId7"/>
              </a:rPr>
              <a:t>http://data.worldbank.org</a:t>
            </a:r>
            <a:r>
              <a:rPr lang="en-US" dirty="0" smtClean="0">
                <a:hlinkClick r:id="rId7"/>
              </a:rPr>
              <a:t>/</a:t>
            </a:r>
            <a:endParaRPr lang="en-US" dirty="0" smtClean="0"/>
          </a:p>
          <a:p>
            <a:r>
              <a:rPr lang="en-US" dirty="0">
                <a:hlinkClick r:id="rId8"/>
              </a:rPr>
              <a:t>http://</a:t>
            </a:r>
            <a:r>
              <a:rPr lang="en-US" dirty="0" smtClean="0">
                <a:hlinkClick r:id="rId8"/>
              </a:rPr>
              <a:t>data.gov.in/opendatasites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08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Lets get the terminologies right </a:t>
            </a:r>
          </a:p>
          <a:p>
            <a:r>
              <a:rPr lang="en-US" dirty="0" smtClean="0"/>
              <a:t>Advice to Students</a:t>
            </a:r>
          </a:p>
          <a:p>
            <a:r>
              <a:rPr lang="en-US" dirty="0" smtClean="0"/>
              <a:t>Ample interactions !</a:t>
            </a:r>
          </a:p>
        </p:txBody>
      </p:sp>
    </p:spTree>
    <p:extLst>
      <p:ext uri="{BB962C8B-B14F-4D97-AF65-F5344CB8AC3E}">
        <p14:creationId xmlns:p14="http://schemas.microsoft.com/office/powerpoint/2010/main" val="68176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Terminologies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Big Data</a:t>
            </a:r>
          </a:p>
          <a:p>
            <a:r>
              <a:rPr lang="en-US" dirty="0" smtClean="0"/>
              <a:t>Analytics </a:t>
            </a:r>
          </a:p>
          <a:p>
            <a:r>
              <a:rPr lang="en-US" dirty="0" smtClean="0"/>
              <a:t>Machine learning </a:t>
            </a:r>
          </a:p>
          <a:p>
            <a:r>
              <a:rPr lang="en-US" dirty="0" smtClean="0"/>
              <a:t>Cloud computing</a:t>
            </a:r>
          </a:p>
          <a:p>
            <a:r>
              <a:rPr lang="en-US" dirty="0" err="1" smtClean="0"/>
              <a:t>IoT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457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Big Data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Definition </a:t>
            </a:r>
          </a:p>
          <a:p>
            <a:pPr lvl="1"/>
            <a:r>
              <a:rPr lang="en-US" dirty="0" smtClean="0"/>
              <a:t>Data sets that are “very” big </a:t>
            </a:r>
          </a:p>
          <a:p>
            <a:pPr lvl="1"/>
            <a:r>
              <a:rPr lang="en-US" dirty="0" smtClean="0"/>
              <a:t>10 years back a GB was considered as big. Today TB is not considered “big data” [can hold in a USB drive]</a:t>
            </a:r>
          </a:p>
          <a:p>
            <a:pPr lvl="1"/>
            <a:r>
              <a:rPr lang="en-US" dirty="0" smtClean="0"/>
              <a:t>Traditional data processing apps are inadequate </a:t>
            </a:r>
          </a:p>
          <a:p>
            <a:r>
              <a:rPr lang="en-US" dirty="0" smtClean="0"/>
              <a:t>Challenges are many</a:t>
            </a:r>
          </a:p>
          <a:p>
            <a:pPr lvl="1"/>
            <a:r>
              <a:rPr lang="en-US" dirty="0" smtClean="0"/>
              <a:t>Ingestion – Multiple data sources</a:t>
            </a:r>
          </a:p>
          <a:p>
            <a:pPr lvl="1"/>
            <a:r>
              <a:rPr lang="en-US" dirty="0" smtClean="0"/>
              <a:t>Store – Multiple levels – Archive, Persistent store, Disk, SSDs, Memory</a:t>
            </a:r>
          </a:p>
          <a:p>
            <a:pPr lvl="1"/>
            <a:r>
              <a:rPr lang="en-US" dirty="0" smtClean="0"/>
              <a:t>Search – indexing </a:t>
            </a:r>
          </a:p>
          <a:p>
            <a:pPr lvl="1"/>
            <a:r>
              <a:rPr lang="en-US" dirty="0" smtClean="0"/>
              <a:t>Visualization  - huge dimensions</a:t>
            </a:r>
          </a:p>
          <a:p>
            <a:pPr lvl="1"/>
            <a:r>
              <a:rPr lang="en-US" dirty="0" smtClean="0"/>
              <a:t>Privacy – esp. Patient data </a:t>
            </a:r>
          </a:p>
          <a:p>
            <a:pPr lvl="1"/>
            <a:r>
              <a:rPr lang="en-US" dirty="0" smtClean="0"/>
              <a:t>Provenance – To avoid sleepless nights</a:t>
            </a:r>
          </a:p>
          <a:p>
            <a:pPr lvl="1"/>
            <a:r>
              <a:rPr lang="en-US" dirty="0" smtClean="0"/>
              <a:t>Processing </a:t>
            </a:r>
          </a:p>
          <a:p>
            <a:pPr lvl="2"/>
            <a:r>
              <a:rPr lang="en-US" dirty="0" smtClean="0"/>
              <a:t>Pipeline</a:t>
            </a:r>
          </a:p>
          <a:p>
            <a:pPr lvl="2"/>
            <a:r>
              <a:rPr lang="en-US" dirty="0" smtClean="0"/>
              <a:t>Distributed </a:t>
            </a:r>
          </a:p>
          <a:p>
            <a:pPr lvl="2"/>
            <a:r>
              <a:rPr lang="en-US" dirty="0" smtClean="0"/>
              <a:t>Linear Scaled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65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Analytics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11560" y="1359446"/>
            <a:ext cx="0" cy="5197256"/>
          </a:xfrm>
          <a:prstGeom prst="line">
            <a:avLst/>
          </a:prstGeom>
          <a:ln w="3810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95536" y="6340678"/>
            <a:ext cx="8136904" cy="0"/>
          </a:xfrm>
          <a:prstGeom prst="line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 rot="19575183">
            <a:off x="240227" y="3668674"/>
            <a:ext cx="8678915" cy="110788"/>
          </a:xfrm>
          <a:prstGeom prst="rect">
            <a:avLst/>
          </a:prstGeom>
          <a:solidFill>
            <a:srgbClr val="FFC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63819" y="4864514"/>
            <a:ext cx="1224136" cy="5400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Descriptive Analytics</a:t>
            </a:r>
            <a:endParaRPr lang="en-US" sz="1400" b="1" dirty="0"/>
          </a:p>
        </p:txBody>
      </p:sp>
      <p:sp>
        <p:nvSpPr>
          <p:cNvPr id="11" name="Rounded Rectangle 10"/>
          <p:cNvSpPr/>
          <p:nvPr/>
        </p:nvSpPr>
        <p:spPr>
          <a:xfrm>
            <a:off x="1888449" y="4045713"/>
            <a:ext cx="1224136" cy="5400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/>
              <a:t>Diagnostic Analytics</a:t>
            </a:r>
            <a:endParaRPr lang="en-US" sz="14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499992" y="2140867"/>
            <a:ext cx="1224136" cy="540060"/>
          </a:xfrm>
          <a:prstGeom prst="roundRect">
            <a:avLst/>
          </a:prstGeom>
          <a:solidFill>
            <a:srgbClr val="5B8F22">
              <a:lumMod val="40000"/>
              <a:lumOff val="60000"/>
            </a:srgbClr>
          </a:solidFill>
          <a:ln w="12700" cap="flat" cmpd="sng" algn="ctr">
            <a:solidFill>
              <a:srgbClr val="AC0098"/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r>
              <a:rPr lang="en-US" sz="1400" b="1" kern="0" dirty="0">
                <a:solidFill>
                  <a:srgbClr val="000000"/>
                </a:solidFill>
                <a:latin typeface="Calibri"/>
              </a:rPr>
              <a:t>Predictive  Analytics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724128" y="1451965"/>
            <a:ext cx="1224136" cy="540060"/>
          </a:xfrm>
          <a:prstGeom prst="roundRect">
            <a:avLst/>
          </a:prstGeom>
          <a:solidFill>
            <a:srgbClr val="5B8F22">
              <a:lumMod val="40000"/>
              <a:lumOff val="60000"/>
            </a:srgbClr>
          </a:solidFill>
          <a:ln w="12700" cap="flat" cmpd="sng" algn="ctr">
            <a:solidFill>
              <a:srgbClr val="AC0098"/>
            </a:solidFill>
            <a:prstDash val="solid"/>
          </a:ln>
          <a:effectLst/>
        </p:spPr>
        <p:txBody>
          <a:bodyPr rtlCol="0" anchor="ctr"/>
          <a:lstStyle/>
          <a:p>
            <a:pPr algn="ctr"/>
            <a:r>
              <a:rPr lang="en-US" sz="1400" b="1" kern="0" dirty="0">
                <a:solidFill>
                  <a:srgbClr val="000000"/>
                </a:solidFill>
                <a:latin typeface="Calibri"/>
              </a:rPr>
              <a:t>Prescriptive Analytics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93640" y="5636720"/>
            <a:ext cx="1091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Hindsight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84781" y="3497643"/>
            <a:ext cx="826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Insight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948264" y="2020370"/>
            <a:ext cx="1063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Foresight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55576" y="4345940"/>
            <a:ext cx="1047082" cy="52322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What </a:t>
            </a:r>
          </a:p>
          <a:p>
            <a:pPr algn="ctr"/>
            <a:r>
              <a:rPr lang="en-US" sz="1400" dirty="0" smtClean="0"/>
              <a:t>happened ?</a:t>
            </a:r>
            <a:endParaRPr 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2043094" y="3501008"/>
            <a:ext cx="931537" cy="52322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Why did it</a:t>
            </a:r>
          </a:p>
          <a:p>
            <a:pPr algn="ctr"/>
            <a:r>
              <a:rPr lang="en-US" sz="1400" dirty="0" smtClean="0"/>
              <a:t>happen ?</a:t>
            </a:r>
            <a:endParaRPr 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4691168" y="1609636"/>
            <a:ext cx="878702" cy="52322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What will</a:t>
            </a:r>
          </a:p>
          <a:p>
            <a:pPr algn="ctr"/>
            <a:r>
              <a:rPr lang="en-US" sz="1400" dirty="0" smtClean="0"/>
              <a:t>happen ?</a:t>
            </a:r>
            <a:endParaRPr lang="en-US" sz="1400" dirty="0"/>
          </a:p>
        </p:txBody>
      </p:sp>
      <p:sp>
        <p:nvSpPr>
          <p:cNvPr id="20" name="TextBox 19"/>
          <p:cNvSpPr txBox="1"/>
          <p:nvPr/>
        </p:nvSpPr>
        <p:spPr>
          <a:xfrm>
            <a:off x="5550928" y="908720"/>
            <a:ext cx="1656184" cy="52322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How can we </a:t>
            </a:r>
          </a:p>
          <a:p>
            <a:pPr algn="ctr"/>
            <a:r>
              <a:rPr lang="en-US" sz="1400" dirty="0" smtClean="0"/>
              <a:t>make it happen ?</a:t>
            </a:r>
            <a:endParaRPr lang="en-US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-36512" y="3720977"/>
            <a:ext cx="716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Value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3319880" y="6372036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Difficulty</a:t>
            </a:r>
            <a:endParaRPr lang="en-US" b="1" dirty="0"/>
          </a:p>
        </p:txBody>
      </p:sp>
      <p:grpSp>
        <p:nvGrpSpPr>
          <p:cNvPr id="28" name="Group 27"/>
          <p:cNvGrpSpPr/>
          <p:nvPr/>
        </p:nvGrpSpPr>
        <p:grpSpPr>
          <a:xfrm rot="254352">
            <a:off x="7777599" y="1143612"/>
            <a:ext cx="525015" cy="392859"/>
            <a:chOff x="6300192" y="2316061"/>
            <a:chExt cx="525015" cy="392859"/>
          </a:xfrm>
        </p:grpSpPr>
        <p:cxnSp>
          <p:nvCxnSpPr>
            <p:cNvPr id="25" name="Straight Connector 24"/>
            <p:cNvCxnSpPr/>
            <p:nvPr/>
          </p:nvCxnSpPr>
          <p:spPr>
            <a:xfrm flipV="1">
              <a:off x="6300192" y="2316061"/>
              <a:ext cx="525015" cy="41530"/>
            </a:xfrm>
            <a:prstGeom prst="line">
              <a:avLst/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6825207" y="2316061"/>
              <a:ext cx="0" cy="392859"/>
            </a:xfrm>
            <a:prstGeom prst="line">
              <a:avLst/>
            </a:prstGeom>
            <a:ln w="571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ounded Rectangle 28"/>
          <p:cNvSpPr/>
          <p:nvPr/>
        </p:nvSpPr>
        <p:spPr>
          <a:xfrm>
            <a:off x="3131840" y="3148979"/>
            <a:ext cx="1224136" cy="540060"/>
          </a:xfrm>
          <a:prstGeom prst="roundRect">
            <a:avLst/>
          </a:prstGeom>
          <a:gradFill>
            <a:gsLst>
              <a:gs pos="0">
                <a:srgbClr val="92D050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Operational Analytics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796549" y="2617748"/>
            <a:ext cx="1703443" cy="52322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What is happening now 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762098" y="2627030"/>
            <a:ext cx="1107804" cy="64633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Advanced</a:t>
            </a:r>
          </a:p>
          <a:p>
            <a:r>
              <a:rPr lang="en-US" dirty="0" smtClean="0"/>
              <a:t>Analytics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794607" y="5403972"/>
            <a:ext cx="1554785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Basic Analytics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65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 is ML 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Machine learning systems automatically learn programs from data. </a:t>
            </a:r>
          </a:p>
        </p:txBody>
      </p:sp>
      <p:sp>
        <p:nvSpPr>
          <p:cNvPr id="5" name="Rectangle 4"/>
          <p:cNvSpPr/>
          <p:nvPr/>
        </p:nvSpPr>
        <p:spPr>
          <a:xfrm>
            <a:off x="3131015" y="3133765"/>
            <a:ext cx="1932316" cy="8088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Computer</a:t>
            </a:r>
            <a:endParaRPr 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220231" y="2900461"/>
            <a:ext cx="485133" cy="25237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ヒラギノ角ゴ Pro W3" pitchFamily="127" charset="-128"/>
                <a:cs typeface="Arial" charset="0"/>
              </a:rPr>
              <a:t>Data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103433" y="3272263"/>
            <a:ext cx="2009955" cy="5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121060" y="3801406"/>
            <a:ext cx="19923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79442" y="3418882"/>
            <a:ext cx="1037207" cy="25237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ヒラギノ角ゴ Pro W3" pitchFamily="127" charset="-128"/>
                <a:cs typeface="Arial" charset="0"/>
              </a:rPr>
              <a:t>Algorithm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5063331" y="3568502"/>
            <a:ext cx="1613140" cy="7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364114" y="3174548"/>
            <a:ext cx="894476" cy="302840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ヒラギノ角ゴ Pro W3" pitchFamily="127" charset="-128"/>
                <a:cs typeface="Arial" charset="0"/>
              </a:rPr>
              <a:t>Output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148642" y="5099450"/>
            <a:ext cx="1932316" cy="8406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Computer</a:t>
            </a:r>
            <a:endParaRPr lang="en-US" sz="20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1255485" y="4847074"/>
            <a:ext cx="485133" cy="25237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ヒラギノ角ゴ Pro W3" pitchFamily="127" charset="-128"/>
                <a:cs typeface="Arial" charset="0"/>
              </a:rPr>
              <a:t>Data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1138687" y="5218876"/>
            <a:ext cx="2009955" cy="5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138687" y="5769605"/>
            <a:ext cx="19923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154502" y="5375651"/>
            <a:ext cx="746999" cy="252377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ヒラギノ角ゴ Pro W3" pitchFamily="127" charset="-128"/>
                <a:cs typeface="Arial" charset="0"/>
              </a:rPr>
              <a:t>Output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339559" y="5098459"/>
            <a:ext cx="1240468" cy="302840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ヒラギノ角ゴ Pro W3" pitchFamily="127" charset="-128"/>
                <a:cs typeface="Arial" charset="0"/>
              </a:rPr>
              <a:t>Algorithm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22320" y="2428749"/>
            <a:ext cx="2837828" cy="302840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ヒラギノ角ゴ Pro W3" pitchFamily="127" charset="-128"/>
                <a:cs typeface="Arial" charset="0"/>
              </a:rPr>
              <a:t>Traditional programing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12493" y="4405020"/>
            <a:ext cx="2234586" cy="302840"/>
          </a:xfrm>
          <a:prstGeom prst="rect">
            <a:avLst/>
          </a:prstGeom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ヒラギノ角ゴ Pro W3" pitchFamily="127" charset="-128"/>
                <a:cs typeface="Arial" charset="0"/>
              </a:rPr>
              <a:t>Machine Learning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5063331" y="5547016"/>
            <a:ext cx="1613140" cy="7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07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mtClean="0"/>
              <a:t>Types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Supervised learning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Unsupervised learning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Semi supervised learning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Reinforcement learning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64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Algorithms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Representative list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1282"/>
            <a:ext cx="9144000" cy="561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41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Cloud computing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Think of a server that is kept in a remote location </a:t>
            </a:r>
          </a:p>
          <a:p>
            <a:r>
              <a:rPr lang="en-US" dirty="0" smtClean="0"/>
              <a:t>Key aspects </a:t>
            </a:r>
          </a:p>
          <a:p>
            <a:pPr lvl="1"/>
            <a:r>
              <a:rPr lang="en-US" dirty="0" smtClean="0"/>
              <a:t>No maintenance </a:t>
            </a:r>
          </a:p>
          <a:p>
            <a:pPr lvl="1"/>
            <a:r>
              <a:rPr lang="en-US" dirty="0" smtClean="0"/>
              <a:t>Elasticity </a:t>
            </a:r>
          </a:p>
          <a:p>
            <a:pPr lvl="1"/>
            <a:r>
              <a:rPr lang="en-US" dirty="0" smtClean="0"/>
              <a:t>Pay per use</a:t>
            </a:r>
          </a:p>
          <a:p>
            <a:pPr lvl="1"/>
            <a:r>
              <a:rPr lang="en-US" dirty="0" smtClean="0"/>
              <a:t>Clear separation of Compute, Store and Memory </a:t>
            </a:r>
          </a:p>
          <a:p>
            <a:pPr lvl="2"/>
            <a:r>
              <a:rPr lang="en-US" dirty="0" smtClean="0"/>
              <a:t>Compute – CPU/GPU</a:t>
            </a:r>
          </a:p>
          <a:p>
            <a:pPr lvl="2"/>
            <a:r>
              <a:rPr lang="en-US" dirty="0" smtClean="0"/>
              <a:t>Store – Archive, Disk (multiple types)</a:t>
            </a:r>
          </a:p>
          <a:p>
            <a:pPr lvl="2"/>
            <a:r>
              <a:rPr lang="en-US" dirty="0" smtClean="0"/>
              <a:t>Memory – size </a:t>
            </a:r>
          </a:p>
          <a:p>
            <a:pPr lvl="1"/>
            <a:r>
              <a:rPr lang="en-US" dirty="0" smtClean="0"/>
              <a:t>Multi-tenancy </a:t>
            </a:r>
          </a:p>
          <a:p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Security</a:t>
            </a:r>
          </a:p>
          <a:p>
            <a:pPr lvl="1"/>
            <a:r>
              <a:rPr lang="en-US" dirty="0" smtClean="0"/>
              <a:t>Performance</a:t>
            </a:r>
          </a:p>
          <a:p>
            <a:pPr lvl="1"/>
            <a:r>
              <a:rPr lang="en-US" dirty="0" smtClean="0"/>
              <a:t>Legal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SlideFooterFontC"/>
  <p:tag name="FONTSETCLASSNAME" val="FontSet1"/>
  <p:tag name="COLORS" val="-2;-2;-2;-2;SlideFooterFontColorDark;-2"/>
  <p:tag name="COLORSETCLASSNAME" val="ColorSet1"/>
  <p:tag name="SCRIPT" val="1"/>
  <p:tag name="FIELDS" val="DATE;DIVISION;ADDINFO;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FLineInfo1BlackG1S3"/>
  <p:tag name="SHAPECLASSPROTECTIONTYPE" val="6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SlideTextFontColorLight;-2"/>
  <p:tag name="COLORSETCLASSNAME" val="ColorSet1"/>
  <p:tag name="MLI" val="1"/>
  <p:tag name="SHAPESETGROUPCLASSNAME" val="ShapeSetGroup2"/>
  <p:tag name="SHAPESETCLASSNAME" val="TITLETWOCONTENTTWOTEXT01"/>
  <p:tag name="COLORSETGROUPCLASSNAME" val="ColorSetGroupLight"/>
  <p:tag name="FONTSETGROUPCLASSNAME" val="FontSetGroup1"/>
  <p:tag name="SHAPECLASSNAME" val="ContentRightTopG3S3"/>
  <p:tag name="SHAPECLASSPROTECTIONTYPE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SlideTextFontColorLight;-2"/>
  <p:tag name="COLORSETCLASSNAME" val="ColorSet1"/>
  <p:tag name="MLI" val="1"/>
  <p:tag name="SHAPESETGROUPCLASSNAME" val="ShapeSetGroup2"/>
  <p:tag name="SHAPESETCLASSNAME" val="TITLETWOCONTENTTWOTEXT01"/>
  <p:tag name="COLORSETGROUPCLASSNAME" val="ColorSetGroupLight"/>
  <p:tag name="FONTSETGROUPCLASSNAME" val="FontSetGroup1"/>
  <p:tag name="SHAPECLASSNAME" val="ContentLeftTopG3S3"/>
  <p:tag name="SHAPECLASSPROTECTIONTYPE" val="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oundSingleCornerRectangle"/>
  <p:tag name="COLORSETCLASSNAME" val="ColorSet1"/>
  <p:tag name="COLORS" val="-1;Scheme9;-2;-2;-1;-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End001Rectangl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ENDESLIDE01"/>
  <p:tag name="COLORSETGROUPCLASSNAME" val="ColorSetGroupLight"/>
  <p:tag name="FONTSETGROUPCLASSNAME" val="FontSetGroup1"/>
  <p:tag name="SHAPECLASSNAME" val="PhilipsShieldWihte"/>
  <p:tag name="SHAPECLASSFILE" val="PHSHIELDWIHTE2013$C.emf"/>
  <p:tag name="SHAPECLASSPROTECTIONTYPE" val="3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End001Rectangl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SlidePageNumberFontC"/>
  <p:tag name="FONTSETCLASSNAME" val="FontSet1"/>
  <p:tag name="COLORS" val="-2;-2;-2;-2;SlidePageNoFontColorLight;-2"/>
  <p:tag name="COLORSETCLASSNAME" val="ColorSet1"/>
  <p:tag name="SCRIPT" val="1"/>
  <p:tag name="MLI" val="1"/>
  <p:tag name="SHAPESETGROUPCLASSNAME" val="ShapeSetGroup2"/>
  <p:tag name="SHAPESETCLASSNAME" val="COLORSLIDE01"/>
  <p:tag name="COLORSETGROUPCLASSNAME" val="ColorSetGroupLight"/>
  <p:tag name="FONTSETGROUPCLASSNAME" val="FontSetGroup1"/>
  <p:tag name="SHAPECLASSNAME" val="PageNoWhiteG1S3"/>
  <p:tag name="SHAPECLASSPROTECTIONTYPE" val="4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ENDESLIDE01"/>
  <p:tag name="COLORSETGROUPCLASSNAME" val="ColorSetGroupLight"/>
  <p:tag name="FONTSETGROUPCLASSNAME" val="FontSetGroup1"/>
  <p:tag name="SHAPECLASSNAME" val="PhilipsShieldWihte"/>
  <p:tag name="SHAPECLASSFILE" val="PHSHIELDWIHTE2013$C.emf"/>
  <p:tag name="SHAPECLASSPROTECTIONTYPE" val="3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oundSingleCornerRectangle"/>
  <p:tag name="COLORSETCLASSNAME" val="ColorSet1"/>
  <p:tag name="COLORS" val="-1;Scheme9;-2;-2;-1;-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IMAGETEXT01"/>
  <p:tag name="COLORSETGROUPCLASSNAME" val="ColorSetGroupLight"/>
  <p:tag name="FONTSETGROUPCLASSNAME" val="FontSetGroup1"/>
  <p:tag name="SHAPECLASSNAME" val="PhilipsLogoTitle"/>
  <p:tag name="SHAPECLASSFILE" val="PHGMCWORDMARK2008$C.emf"/>
  <p:tag name="SHAPECLASSPROTECTIONTYPE" val="3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oundSingleCornerRectangle"/>
  <p:tag name="COLORSETCLASSNAME" val="ColorSet1"/>
  <p:tag name="COLORS" val="-1;Scheme9;-2;-2;-1;-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IMAGETEXT01"/>
  <p:tag name="COLORSETGROUPCLASSNAME" val="ColorSetGroupLight"/>
  <p:tag name="FONTSETGROUPCLASSNAME" val="FontSetGroup1"/>
  <p:tag name="SHAPECLASSNAME" val="PhilipsLogoTitle"/>
  <p:tag name="SHAPECLASSFILE" val="PHGMCWORDMARK2008$C.emf"/>
  <p:tag name="SHAPECLASSPROTECTIONTYPE" val="3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End001Rectangl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oundSingleCornerRectangle"/>
  <p:tag name="COLORSETCLASSNAME" val="ColorSet1"/>
  <p:tag name="COLORS" val="-1;Scheme9;-2;-2;-1;-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IMAGETEXT01"/>
  <p:tag name="COLORSETGROUPCLASSNAME" val="ColorSetGroupLight"/>
  <p:tag name="FONTSETGROUPCLASSNAME" val="FontSetGroup1"/>
  <p:tag name="SHAPECLASSNAME" val="PhilipsLogoTitle"/>
  <p:tag name="SHAPECLASSFILE" val="PHGMCWORDMARK2008$C.emf"/>
  <p:tag name="SHAPECLASSPROTECTIONTYPE" val="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SlideTextFontColorLight;-2"/>
  <p:tag name="COLORSETCLASSNAME" val="ColorSet1"/>
  <p:tag name="MLI" val="1"/>
  <p:tag name="SHAPESETGROUPCLASSNAME" val="ShapeSetGroup2"/>
  <p:tag name="SHAPESETCLASSNAME" val="CONTENTTITLETEXT01"/>
  <p:tag name="COLORSETGROUPCLASSNAME" val="ColorSetGroupLight"/>
  <p:tag name="FONTSETGROUPCLASSNAME" val="FontSetGroup1"/>
  <p:tag name="SHAPECLASSNAME" val="ContentSmalLeftG3S1"/>
  <p:tag name="SHAPECLASSPROTECTIONTYPE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SlideTextFontColorLight;-2"/>
  <p:tag name="COLORSETCLASSNAME" val="ColorSet1"/>
  <p:tag name="MLI" val="1"/>
  <p:tag name="SHAPESETGROUPCLASSNAME" val="ShapeSetGroup2"/>
  <p:tag name="SHAPESETCLASSNAME" val="TITLEBIGCONTENTTEXT01"/>
  <p:tag name="COLORSETGROUPCLASSNAME" val="ColorSetGroupLight"/>
  <p:tag name="FONTSETGROUPCLASSNAME" val="FontSetGroup1"/>
  <p:tag name="SHAPECLASSNAME" val="ContentBigRightG3S4"/>
  <p:tag name="SHAPECLASSPROTECTIONTYPE" val="3"/>
</p:tagLst>
</file>

<file path=ppt/theme/theme1.xml><?xml version="1.0" encoding="utf-8"?>
<a:theme xmlns:a="http://schemas.openxmlformats.org/drawingml/2006/main" name="Options">
  <a:themeElements>
    <a:clrScheme name="PhCST">
      <a:dk1>
        <a:srgbClr val="000000"/>
      </a:dk1>
      <a:lt1>
        <a:srgbClr val="FFFFFF"/>
      </a:lt1>
      <a:dk2>
        <a:srgbClr val="000000"/>
      </a:dk2>
      <a:lt2>
        <a:srgbClr val="CCCEDB"/>
      </a:lt2>
      <a:accent1>
        <a:srgbClr val="0089C4"/>
      </a:accent1>
      <a:accent2>
        <a:srgbClr val="1E9D8B"/>
      </a:accent2>
      <a:accent3>
        <a:srgbClr val="5B8F22"/>
      </a:accent3>
      <a:accent4>
        <a:srgbClr val="E98300"/>
      </a:accent4>
      <a:accent5>
        <a:srgbClr val="CD202C"/>
      </a:accent5>
      <a:accent6>
        <a:srgbClr val="7D0063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wrap="square" lIns="0" tIns="0" rIns="0" bIns="0" rtlCol="0">
        <a:spAutoFit/>
      </a:bodyPr>
      <a:lstStyle>
        <a:defPPr>
          <a:lnSpc>
            <a:spcPct val="80000"/>
          </a:lnSpc>
          <a:defRPr sz="1600" dirty="0" err="1" smtClean="0">
            <a:solidFill>
              <a:schemeClr val="tx1">
                <a:lumMod val="65000"/>
                <a:lumOff val="35000"/>
              </a:schemeClr>
            </a:solidFill>
            <a:ea typeface="ヒラギノ角ゴ Pro W3" pitchFamily="127" charset="-128"/>
            <a:cs typeface="Arial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hilips_presentation_template_nov13.pptx" id="{6219C8AF-650B-4FE9-973F-1669F7AB164A}" vid="{0FEA75D1-DAF6-4EC9-A456-BB5B59A250AB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blank">
  <a:themeElements>
    <a:clrScheme name="Custom 18">
      <a:dk1>
        <a:srgbClr val="000000"/>
      </a:dk1>
      <a:lt1>
        <a:srgbClr val="FFFFFF"/>
      </a:lt1>
      <a:dk2>
        <a:srgbClr val="000000"/>
      </a:dk2>
      <a:lt2>
        <a:srgbClr val="B9B9B9"/>
      </a:lt2>
      <a:accent1>
        <a:srgbClr val="0039A6"/>
      </a:accent1>
      <a:accent2>
        <a:srgbClr val="1E9D8B"/>
      </a:accent2>
      <a:accent3>
        <a:srgbClr val="5B8F22"/>
      </a:accent3>
      <a:accent4>
        <a:srgbClr val="E98300"/>
      </a:accent4>
      <a:accent5>
        <a:srgbClr val="CD202C"/>
      </a:accent5>
      <a:accent6>
        <a:srgbClr val="7D0063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89C4"/>
        </a:solidFill>
        <a:ln w="25400" cap="flat" cmpd="sng" algn="ctr">
          <a:solidFill>
            <a:srgbClr val="0089C4"/>
          </a:solidFill>
          <a:prstDash val="solid"/>
        </a:ln>
        <a:effectLst/>
      </a:spPr>
      <a:bodyPr rtlCol="0" anchor="ctr"/>
      <a:lstStyle>
        <a:defPPr algn="ctr">
          <a:defRPr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hilips_internal_documentation_template_nov13.pptx" id="{DE36B277-C83F-4A85-9819-A77CE0CA1F6F}" vid="{FCDF7755-76C1-4ABB-A274-22B823C3C88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15AC5619FA094EBE86C8A173432112" ma:contentTypeVersion="1" ma:contentTypeDescription="Create a new document." ma:contentTypeScope="" ma:versionID="7d8c73d40e5dff8b0f16357ffb808ac5">
  <xsd:schema xmlns:xsd="http://www.w3.org/2001/XMLSchema" xmlns:xs="http://www.w3.org/2001/XMLSchema" xmlns:p="http://schemas.microsoft.com/office/2006/metadata/properties" xmlns:ns2="f66e3593-3515-4d6c-b9be-8c71da67b337" targetNamespace="http://schemas.microsoft.com/office/2006/metadata/properties" ma:root="true" ma:fieldsID="ed8d3a152b6f44227e7d4457d3fff0fb" ns2:_="">
    <xsd:import namespace="f66e3593-3515-4d6c-b9be-8c71da67b337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6e3593-3515-4d6c-b9be-8c71da67b337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f66e3593-3515-4d6c-b9be-8c71da67b337">CKRMYK3WZCCM-53-41</_dlc_DocId>
    <_dlc_DocIdUrl xmlns="f66e3593-3515-4d6c-b9be-8c71da67b337">
      <Url>https://share.philips.com/sites/STS20140515180004/Workshop/_layouts/15/DocIdRedir.aspx?ID=CKRMYK3WZCCM-53-41</Url>
      <Description>CKRMYK3WZCCM-53-41</Description>
    </_dlc_DocIdUrl>
  </documentManagement>
</p:properties>
</file>

<file path=customXml/itemProps1.xml><?xml version="1.0" encoding="utf-8"?>
<ds:datastoreItem xmlns:ds="http://schemas.openxmlformats.org/officeDocument/2006/customXml" ds:itemID="{F64A5859-5A8A-4EF9-A57C-002101618BBA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86027AA-4973-4DC5-85F0-5136DB53972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98E7B9-BC57-45A1-B5B2-A8FDE62104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66e3593-3515-4d6c-b9be-8c71da67b33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498358F0-C223-4A40-AB4B-F3E5D1245BE0}">
  <ds:schemaRefs>
    <ds:schemaRef ds:uri="f66e3593-3515-4d6c-b9be-8c71da67b337"/>
    <ds:schemaRef ds:uri="http://schemas.microsoft.com/office/2006/metadata/properties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philips_internal_documentation_template_nov13</Template>
  <TotalTime>195992</TotalTime>
  <Words>818</Words>
  <Application>Microsoft Macintosh PowerPoint</Application>
  <PresentationFormat>On-screen Show (4:3)</PresentationFormat>
  <Paragraphs>194</Paragraphs>
  <Slides>19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Calibri</vt:lpstr>
      <vt:lpstr>Wingdings</vt:lpstr>
      <vt:lpstr>ヒラギノ角ゴ Pro W3</vt:lpstr>
      <vt:lpstr>Arial</vt:lpstr>
      <vt:lpstr>Options</vt:lpstr>
      <vt:lpstr>Custom Design</vt:lpstr>
      <vt:lpstr>blank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Philips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jan.van.zoest@philips.com</dc:creator>
  <dc:description>Version 6.4 - 1.0</dc:description>
  <cp:lastModifiedBy>Vijay</cp:lastModifiedBy>
  <cp:revision>1707</cp:revision>
  <dcterms:created xsi:type="dcterms:W3CDTF">2013-11-15T18:11:42Z</dcterms:created>
  <dcterms:modified xsi:type="dcterms:W3CDTF">2016-08-10T00:56:09Z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0x0101008415AC5619FA094EBE86C8A173432112</vt:lpwstr>
  </property>
  <property fmtid="{D5CDD505-2E9C-101B-9397-08002B2CF9AE}" pid="3" name="_dlc_DocIdItemGuid">
    <vt:lpwstr>6d6f9498-d7b6-40d4-add2-6d74d1a8604b</vt:lpwstr>
  </property>
</Properties>
</file>